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yvMKh5Z1sMp168w4PV8V2w==" hashData="p5ApYyaD6o2EXiB50UeYUq/ZFFVz//qeScbhxuErc2E2frP6/AUfUrnrSXyXABAPLjIYd8mnd21Q9HABGCzLi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18019020-FDBA-4E07-8030-6B8CA5C2C273}" type="datetimeFigureOut">
              <a:rPr lang="en-US" smtClean="0"/>
              <a:t>5/10/2021</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019020-FDBA-4E07-8030-6B8CA5C2C273}"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8B7B2-E267-42A6-BD0C-CD94F7E92B28}"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18019020-FDBA-4E07-8030-6B8CA5C2C273}" type="datetimeFigureOut">
              <a:rPr lang="en-US" smtClean="0"/>
              <a:t>5/10/2021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1A18B7B2-E267-42A6-BD0C-CD94F7E92B28}"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18019020-FDBA-4E07-8030-6B8CA5C2C273}" type="datetimeFigureOut">
              <a:rPr lang="en-US" smtClean="0"/>
              <a:t>5/10/2021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1A18B7B2-E267-42A6-BD0C-CD94F7E92B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Objetivos de la unidad </a:t>
            </a:r>
          </a:p>
        </p:txBody>
      </p:sp>
      <p:sp>
        <p:nvSpPr>
          <p:cNvPr id="3" name="Content Placeholder 2">
            <a:extLst>
              <a:ext uri="{FF2B5EF4-FFF2-40B4-BE49-F238E27FC236}">
                <a16:creationId xmlns:a16="http://schemas.microsoft.com/office/drawing/2014/main" id="{9AE1D013-555D-49AF-8EA8-16D233C994F1}"/>
              </a:ext>
            </a:extLst>
          </p:cNvPr>
          <p:cNvSpPr>
            <a:spLocks noGrp="1"/>
          </p:cNvSpPr>
          <p:nvPr>
            <p:ph idx="1"/>
          </p:nvPr>
        </p:nvSpPr>
        <p:spPr/>
        <p:txBody>
          <a:bodyPr>
            <a:normAutofit lnSpcReduction="10000"/>
          </a:bodyPr>
          <a:lstStyle/>
          <a:p>
            <a:pPr marL="254000" lvl="1" indent="-254000" fontAlgn="auto">
              <a:spcBef>
                <a:spcPct val="100000"/>
              </a:spcBef>
              <a:spcAft>
                <a:spcPts val="0"/>
              </a:spcAft>
              <a:buSzPct val="99000"/>
              <a:buFont typeface="Arial"/>
              <a:buChar char="•"/>
              <a:tabLst/>
            </a:pPr>
            <a:r>
              <a:rPr lang="es-ES" kern="1200">
                <a:ea typeface="+mn-ea"/>
                <a:sym typeface="Arial"/>
              </a:rPr>
              <a:t>Al final de esta lección, deberías poder: Describir la cadena de mando y las relaciones de comunicación formal. </a:t>
            </a:r>
          </a:p>
          <a:p>
            <a:pPr marL="254000" lvl="1" indent="-254000" fontAlgn="auto">
              <a:spcBef>
                <a:spcPct val="100000"/>
              </a:spcBef>
              <a:spcAft>
                <a:spcPts val="0"/>
              </a:spcAft>
              <a:buSzPct val="99000"/>
              <a:buFont typeface="Arial"/>
              <a:buChar char="•"/>
              <a:tabLst/>
            </a:pPr>
            <a:r>
              <a:rPr lang="es-ES" kern="1200">
                <a:ea typeface="+mn-ea"/>
                <a:sym typeface="Arial"/>
              </a:rPr>
              <a:t>Identificar responsabilidades y valores de liderazgo comunes. </a:t>
            </a:r>
          </a:p>
          <a:p>
            <a:pPr marL="254000" lvl="1" indent="-254000" fontAlgn="auto">
              <a:spcBef>
                <a:spcPct val="100000"/>
              </a:spcBef>
              <a:spcAft>
                <a:spcPts val="0"/>
              </a:spcAft>
              <a:buSzPct val="99000"/>
              <a:buFont typeface="Arial"/>
              <a:buChar char="•"/>
              <a:tabLst/>
            </a:pPr>
            <a:r>
              <a:rPr lang="es-ES" kern="1200">
                <a:ea typeface="+mn-ea"/>
                <a:sym typeface="Arial"/>
              </a:rPr>
              <a:t>Describir el alcance del control y desarrollo modular. </a:t>
            </a:r>
          </a:p>
          <a:p>
            <a:pPr marL="254000" lvl="1" indent="-254000" fontAlgn="auto">
              <a:spcBef>
                <a:spcPct val="100000"/>
              </a:spcBef>
              <a:spcAft>
                <a:spcPts val="0"/>
              </a:spcAft>
              <a:buSzPct val="99000"/>
              <a:buFont typeface="Arial"/>
              <a:buChar char="•"/>
              <a:tabLst/>
            </a:pPr>
            <a:r>
              <a:rPr lang="es-ES" kern="1200">
                <a:ea typeface="+mn-ea"/>
                <a:sym typeface="Arial"/>
              </a:rPr>
              <a:t>Describir el uso de los títulos de posición.</a:t>
            </a:r>
            <a:endParaRPr lang="en-US"/>
          </a:p>
        </p:txBody>
      </p:sp>
      <p:sp>
        <p:nvSpPr>
          <p:cNvPr id="6" name="Slide Number Placeholder 5">
            <a:extLst>
              <a:ext uri="{FF2B5EF4-FFF2-40B4-BE49-F238E27FC236}">
                <a16:creationId xmlns:a16="http://schemas.microsoft.com/office/drawing/2014/main" id="{84159A76-18BA-491F-8A34-AA2AA48C327E}"/>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a:t>
            </a:fld>
            <a:endParaRPr lang="en-US"/>
          </a:p>
        </p:txBody>
      </p:sp>
    </p:spTree>
    <p:extLst>
      <p:ext uri="{BB962C8B-B14F-4D97-AF65-F5344CB8AC3E}">
        <p14:creationId xmlns:p14="http://schemas.microsoft.com/office/powerpoint/2010/main" val="389306994"/>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Comunicación informal </a:t>
            </a:r>
          </a:p>
        </p:txBody>
      </p:sp>
      <p:sp>
        <p:nvSpPr>
          <p:cNvPr id="3" name="Content Placeholder 2">
            <a:extLst>
              <a:ext uri="{FF2B5EF4-FFF2-40B4-BE49-F238E27FC236}">
                <a16:creationId xmlns:a16="http://schemas.microsoft.com/office/drawing/2014/main" id="{F9B54BAC-B756-48D7-AB99-5055F883DAC1}"/>
              </a:ext>
            </a:extLst>
          </p:cNvPr>
          <p:cNvSpPr>
            <a:spLocks noGrp="1"/>
          </p:cNvSpPr>
          <p:nvPr>
            <p:ph sz="quarter" idx="13"/>
          </p:nvPr>
        </p:nvSpPr>
        <p:spPr/>
        <p:txBody>
          <a:bodyPr>
            <a:normAutofit fontScale="77500" lnSpcReduction="20000"/>
          </a:bodyPr>
          <a:lstStyle/>
          <a:p>
            <a:pPr fontAlgn="auto">
              <a:spcBef>
                <a:spcPct val="100000"/>
              </a:spcBef>
              <a:buSzPct val="99000"/>
              <a:tabLst/>
            </a:pPr>
            <a:r>
              <a:rPr lang="es-ES" kern="1200">
                <a:sym typeface="Arial"/>
              </a:rPr>
              <a:t>Comunicación informal: </a:t>
            </a:r>
          </a:p>
          <a:p>
            <a:pPr marL="254000" lvl="1" indent="-254000" fontAlgn="auto">
              <a:spcBef>
                <a:spcPct val="100000"/>
              </a:spcBef>
              <a:buSzPct val="99000"/>
              <a:buFont typeface="Arial"/>
              <a:buChar char="•"/>
              <a:tabLst/>
            </a:pPr>
            <a:r>
              <a:rPr lang="es-ES" kern="1200">
                <a:ea typeface="+mn-ea"/>
                <a:sym typeface="Arial"/>
              </a:rPr>
              <a:t>Se utiliza para intercambiar información de incidentes o eventos únicamente. </a:t>
            </a:r>
          </a:p>
          <a:p>
            <a:pPr marL="254000" lvl="1" indent="-254000" fontAlgn="auto">
              <a:spcBef>
                <a:spcPct val="100000"/>
              </a:spcBef>
              <a:buSzPct val="99000"/>
              <a:buFont typeface="Arial"/>
              <a:buChar char="•"/>
              <a:tabLst/>
            </a:pPr>
            <a:r>
              <a:rPr lang="es-ES" kern="1200">
                <a:ea typeface="+mn-ea"/>
                <a:sym typeface="Arial"/>
              </a:rPr>
              <a:t>NO se utiliza para: </a:t>
            </a:r>
          </a:p>
          <a:p>
            <a:pPr marL="254000" lvl="1" indent="-254000" fontAlgn="auto">
              <a:spcBef>
                <a:spcPct val="100000"/>
              </a:spcBef>
              <a:buSzPct val="99000"/>
              <a:buFont typeface="Arial"/>
              <a:buChar char="•"/>
              <a:tabLst/>
            </a:pPr>
            <a:r>
              <a:rPr lang="es-ES" kern="1200">
                <a:ea typeface="+mn-ea"/>
                <a:sym typeface="Arial"/>
              </a:rPr>
              <a:t>Solicitudes normales de recursos adicionales </a:t>
            </a:r>
          </a:p>
          <a:p>
            <a:pPr marL="254000" lvl="1" indent="-254000" fontAlgn="auto">
              <a:spcBef>
                <a:spcPct val="100000"/>
              </a:spcBef>
              <a:buSzPct val="99000"/>
              <a:buFont typeface="Arial"/>
              <a:buChar char="•"/>
              <a:tabLst/>
            </a:pPr>
            <a:r>
              <a:rPr lang="es-ES" kern="1200">
                <a:ea typeface="+mn-ea"/>
                <a:sym typeface="Arial"/>
              </a:rPr>
              <a:t>Tareas de tareas</a:t>
            </a:r>
          </a:p>
          <a:p>
            <a:pPr>
              <a:spcBef>
                <a:spcPct val="100000"/>
              </a:spcBef>
              <a:buSzPct val="99000"/>
            </a:pPr>
            <a:r>
              <a:rPr lang="es-ES" kern="1200">
                <a:sym typeface="Arial"/>
              </a:rPr>
              <a:t>¡Dentro de la organización de ICS, la información crítica debe fluir libremente! </a:t>
            </a:r>
            <a:endParaRPr lang="en-US"/>
          </a:p>
        </p:txBody>
      </p:sp>
      <p:pic>
        <p:nvPicPr>
          <p:cNvPr id="8" name="Content Placeholder 7" descr="2 photos of emergency personnel. One in the field and the other in a classroom.">
            <a:extLst>
              <a:ext uri="{FF2B5EF4-FFF2-40B4-BE49-F238E27FC236}">
                <a16:creationId xmlns:a16="http://schemas.microsoft.com/office/drawing/2014/main" id="{60B0B4BF-D294-4486-B9C2-0AFD462D663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195512"/>
            <a:ext cx="1714500" cy="2466975"/>
          </a:xfrm>
          <a:prstGeom prst="rect">
            <a:avLst/>
          </a:prstGeom>
        </p:spPr>
      </p:pic>
      <p:sp>
        <p:nvSpPr>
          <p:cNvPr id="9" name="Slide Number Placeholder 8">
            <a:extLst>
              <a:ext uri="{FF2B5EF4-FFF2-40B4-BE49-F238E27FC236}">
                <a16:creationId xmlns:a16="http://schemas.microsoft.com/office/drawing/2014/main" id="{682F77E5-F382-490F-A960-975A89912DFC}"/>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10</a:t>
            </a:fld>
            <a:endParaRPr lang="en-US"/>
          </a:p>
        </p:txBody>
      </p:sp>
    </p:spTree>
    <p:extLst>
      <p:ext uri="{BB962C8B-B14F-4D97-AF65-F5344CB8AC3E}">
        <p14:creationId xmlns:p14="http://schemas.microsoft.com/office/powerpoint/2010/main" val="2086450107"/>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Comunicación informal (continuación) </a:t>
            </a:r>
          </a:p>
        </p:txBody>
      </p:sp>
      <p:sp>
        <p:nvSpPr>
          <p:cNvPr id="3" name="Content Placeholder 2">
            <a:extLst>
              <a:ext uri="{FF2B5EF4-FFF2-40B4-BE49-F238E27FC236}">
                <a16:creationId xmlns:a16="http://schemas.microsoft.com/office/drawing/2014/main" id="{B8164314-C5FF-4FE4-B737-CC1B600DCAB7}"/>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Ejemplos de comunicación informal son los siguientes: </a:t>
            </a:r>
          </a:p>
          <a:p>
            <a:pPr fontAlgn="auto">
              <a:spcBef>
                <a:spcPct val="100000"/>
              </a:spcBef>
              <a:spcAft>
                <a:spcPts val="0"/>
              </a:spcAft>
              <a:buSzPct val="99000"/>
              <a:tabLst/>
            </a:pPr>
            <a:r>
              <a:rPr lang="es-ES" kern="1200">
                <a:sym typeface="Arial"/>
              </a:rPr>
              <a:t>El Líder de la Unidad de Comunicaciones puede comunicarse directamente con el Líder de la Unidad de Recursos para determinar la cantidad de personas que requieren dispositivos de comunicación.</a:t>
            </a:r>
          </a:p>
          <a:p>
            <a:pPr fontAlgn="auto">
              <a:spcBef>
                <a:spcPct val="100000"/>
              </a:spcBef>
              <a:spcAft>
                <a:spcPts val="0"/>
              </a:spcAft>
              <a:buSzPct val="99000"/>
              <a:tabLst/>
            </a:pPr>
            <a:r>
              <a:rPr lang="es-ES" kern="1200">
                <a:sym typeface="Arial"/>
              </a:rPr>
              <a:t>El Líder de la Unidad de Costos puede discutir directamente y compartir información sobre estrategias alternativas con el Jefe de la Sección de Planificación.</a:t>
            </a:r>
            <a:endParaRPr lang="en-US"/>
          </a:p>
        </p:txBody>
      </p:sp>
      <p:pic>
        <p:nvPicPr>
          <p:cNvPr id="8" name="Content Placeholder 7" descr="Communications flowchart with Planning Section, Resources Unit, Logistics Section, Communications Unit. Double arrow between Units.  Planning Section, Finance Admin Section, Cost Unit. Double arrow between Planning Section and Cost Unit.">
            <a:extLst>
              <a:ext uri="{FF2B5EF4-FFF2-40B4-BE49-F238E27FC236}">
                <a16:creationId xmlns:a16="http://schemas.microsoft.com/office/drawing/2014/main" id="{9F9134EF-3B43-434C-85AC-6D36B51860B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200650" y="2338387"/>
            <a:ext cx="2857500" cy="2190750"/>
          </a:xfrm>
          <a:prstGeom prst="rect">
            <a:avLst/>
          </a:prstGeom>
        </p:spPr>
      </p:pic>
      <p:sp>
        <p:nvSpPr>
          <p:cNvPr id="9" name="Slide Number Placeholder 8">
            <a:extLst>
              <a:ext uri="{FF2B5EF4-FFF2-40B4-BE49-F238E27FC236}">
                <a16:creationId xmlns:a16="http://schemas.microsoft.com/office/drawing/2014/main" id="{C8AC157A-F26F-4564-8BE3-A83BB106EE4D}"/>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11</a:t>
            </a:fld>
            <a:endParaRPr lang="en-US"/>
          </a:p>
        </p:txBody>
      </p:sp>
    </p:spTree>
    <p:extLst>
      <p:ext uri="{BB962C8B-B14F-4D97-AF65-F5344CB8AC3E}">
        <p14:creationId xmlns:p14="http://schemas.microsoft.com/office/powerpoint/2010/main" val="625559957"/>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ACTIVIDAD: COMUNICACIONES INCIDENTES - Estudiantes </a:t>
            </a:r>
          </a:p>
        </p:txBody>
      </p:sp>
      <p:sp>
        <p:nvSpPr>
          <p:cNvPr id="8" name="Slide Number Placeholder 7">
            <a:extLst>
              <a:ext uri="{FF2B5EF4-FFF2-40B4-BE49-F238E27FC236}">
                <a16:creationId xmlns:a16="http://schemas.microsoft.com/office/drawing/2014/main" id="{AA5286BD-FE22-4354-A91B-B45BC382B72D}"/>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12</a:t>
            </a:fld>
            <a:endParaRPr lang="en-US"/>
          </a:p>
        </p:txBody>
      </p:sp>
      <p:pic>
        <p:nvPicPr>
          <p:cNvPr id="7" name="Content Placeholder 6" descr="Activity">
            <a:extLst>
              <a:ext uri="{FF2B5EF4-FFF2-40B4-BE49-F238E27FC236}">
                <a16:creationId xmlns:a16="http://schemas.microsoft.com/office/drawing/2014/main" id="{1F79A2E8-5D24-412C-B30E-C7128EC098E5}"/>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7888C501-3B69-413A-A003-6552E6C18462}"/>
              </a:ext>
            </a:extLst>
          </p:cNvPr>
          <p:cNvSpPr>
            <a:spLocks noGrp="1"/>
          </p:cNvSpPr>
          <p:nvPr>
            <p:ph sz="quarter" idx="14"/>
          </p:nvPr>
        </p:nvSpPr>
        <p:spPr/>
        <p:txBody>
          <a:bodyPr>
            <a:normAutofit fontScale="62500" lnSpcReduction="20000"/>
          </a:bodyPr>
          <a:lstStyle/>
          <a:p>
            <a:pPr lvl="0">
              <a:spcBef>
                <a:spcPct val="100000"/>
              </a:spcBef>
              <a:buClrTx/>
            </a:pPr>
            <a:r>
              <a:rPr lang="es-ES" sz="1800" b="1" u="sng" dirty="0">
                <a:sym typeface="Arial"/>
              </a:rPr>
              <a:t>Propósito de la actividad</a:t>
            </a:r>
            <a:r>
              <a:rPr lang="es-ES" sz="1800" dirty="0">
                <a:sym typeface="Arial"/>
              </a:rPr>
              <a:t>: Practicar la identificación de estrategias de comunicación para evitar problemas durante las operaciones del incidente. </a:t>
            </a:r>
          </a:p>
          <a:p>
            <a:pPr lvl="0">
              <a:spcBef>
                <a:spcPct val="100000"/>
              </a:spcBef>
              <a:buClrTx/>
            </a:pPr>
            <a:r>
              <a:rPr lang="es-ES" sz="1800" b="1" u="sng" dirty="0">
                <a:sym typeface="Arial"/>
              </a:rPr>
              <a:t>Tiempo</a:t>
            </a:r>
            <a:r>
              <a:rPr lang="es-ES" sz="1800" dirty="0">
                <a:sym typeface="Arial"/>
              </a:rPr>
              <a:t>: 15 minutos. </a:t>
            </a:r>
          </a:p>
          <a:p>
            <a:pPr lvl="0">
              <a:spcBef>
                <a:spcPct val="100000"/>
              </a:spcBef>
              <a:buClrTx/>
            </a:pPr>
            <a:r>
              <a:rPr lang="es-ES" sz="1800" b="1" u="sng" dirty="0">
                <a:sym typeface="Arial"/>
              </a:rPr>
              <a:t>Instrucciones</a:t>
            </a:r>
            <a:r>
              <a:rPr lang="es-ES" sz="1800" dirty="0">
                <a:sym typeface="Arial"/>
              </a:rPr>
              <a:t>: Trabajando con tu equipo. </a:t>
            </a:r>
          </a:p>
          <a:p>
            <a:pPr lvl="1">
              <a:spcBef>
                <a:spcPct val="50000"/>
              </a:spcBef>
              <a:buSzPct val="100000"/>
              <a:buFont typeface="Arial"/>
              <a:buAutoNum type="arabicPeriod"/>
            </a:pPr>
            <a:r>
              <a:rPr lang="es-ES" sz="1800" dirty="0">
                <a:sym typeface="Arial"/>
              </a:rPr>
              <a:t>Lea el escenario en tu Manual del estudiante. </a:t>
            </a:r>
          </a:p>
          <a:p>
            <a:pPr lvl="1">
              <a:spcBef>
                <a:spcPct val="50000"/>
              </a:spcBef>
              <a:buSzPct val="100000"/>
              <a:buFont typeface="Arial"/>
              <a:buAutoNum type="arabicPeriod"/>
            </a:pPr>
            <a:r>
              <a:rPr lang="es-ES" sz="1800" dirty="0">
                <a:sym typeface="Arial"/>
              </a:rPr>
              <a:t>Identificar estrategias para abordar el problema de las comunicaciones. </a:t>
            </a:r>
          </a:p>
          <a:p>
            <a:pPr lvl="1">
              <a:spcBef>
                <a:spcPct val="50000"/>
              </a:spcBef>
              <a:buSzPct val="100000"/>
              <a:buFont typeface="Arial"/>
              <a:buAutoNum type="arabicPeriod"/>
            </a:pPr>
            <a:r>
              <a:rPr lang="es-ES" sz="1800" dirty="0">
                <a:sym typeface="Arial"/>
              </a:rPr>
              <a:t>Lista las estrategias en papel de carta.</a:t>
            </a:r>
          </a:p>
          <a:p>
            <a:pPr lvl="1">
              <a:spcBef>
                <a:spcPct val="50000"/>
              </a:spcBef>
              <a:buSzPct val="100000"/>
              <a:buFont typeface="Arial"/>
              <a:buAutoNum type="arabicPeriod"/>
            </a:pPr>
            <a:r>
              <a:rPr lang="es-ES" sz="1800" dirty="0">
                <a:sym typeface="Arial"/>
              </a:rPr>
              <a:t>Elegir un portavoz. Esté preparado para presentar sus hallazgos a la clase en 10 minutos.</a:t>
            </a:r>
          </a:p>
          <a:p>
            <a:pPr lvl="0">
              <a:spcBef>
                <a:spcPct val="100000"/>
              </a:spcBef>
              <a:buClrTx/>
            </a:pPr>
            <a:r>
              <a:rPr lang="es-ES" sz="1800" u="sng" dirty="0">
                <a:sym typeface="Arial"/>
              </a:rPr>
              <a:t>De los casos</a:t>
            </a:r>
            <a:r>
              <a:rPr lang="es-ES" sz="1800" dirty="0">
                <a:sym typeface="Arial"/>
              </a:rPr>
              <a:t>: </a:t>
            </a:r>
          </a:p>
          <a:p>
            <a:pPr lvl="0">
              <a:spcBef>
                <a:spcPct val="100000"/>
              </a:spcBef>
              <a:buClrTx/>
            </a:pPr>
            <a:r>
              <a:rPr lang="es-ES" sz="1800" dirty="0">
                <a:sym typeface="Arial"/>
              </a:rPr>
              <a:t>Las comunicaciones de emergencia en el sitio del Pentágono resultaron ser un desafío el 11 de septiembre de 2001. Las comunicaciones de radio entre el personal de emergencia se sobrecargaron rápidamente. Estos problemas de comunicación persistieron durante las operaciones de rescate. Era necesario registrar el número de identificación y la ubicación de cada equipo en los terrenos del Pentágono. Las comunicaciones de radio no pudieron ser empleadas para realizar esta tarea. </a:t>
            </a:r>
            <a:r>
              <a:rPr lang="es-ES" sz="1800" u="sng" dirty="0">
                <a:sym typeface="Arial"/>
              </a:rPr>
              <a:t>Instrucciones de </a:t>
            </a:r>
            <a:r>
              <a:rPr lang="es-ES" sz="1800" u="sng" dirty="0" err="1">
                <a:sym typeface="Arial"/>
              </a:rPr>
              <a:t>Debrief</a:t>
            </a:r>
            <a:r>
              <a:rPr lang="es-ES" sz="1800" dirty="0">
                <a:sym typeface="Arial"/>
              </a:rPr>
              <a:t>: </a:t>
            </a:r>
          </a:p>
          <a:p>
            <a:pPr lvl="1">
              <a:spcBef>
                <a:spcPct val="50000"/>
              </a:spcBef>
              <a:buSzPct val="100000"/>
              <a:buFont typeface="Arial"/>
              <a:buAutoNum type="arabicPeriod"/>
            </a:pPr>
            <a:r>
              <a:rPr lang="es-ES" sz="1800" dirty="0">
                <a:sym typeface="Arial"/>
              </a:rPr>
              <a:t>Cuando hayan transcurrido 10 minutos, llame al tiempo.</a:t>
            </a:r>
          </a:p>
          <a:p>
            <a:pPr lvl="1">
              <a:spcBef>
                <a:spcPct val="50000"/>
              </a:spcBef>
              <a:buSzPct val="100000"/>
              <a:buFont typeface="Arial"/>
              <a:buAutoNum type="arabicPeriod"/>
            </a:pPr>
            <a:r>
              <a:rPr lang="es-ES" sz="1800" dirty="0">
                <a:sym typeface="Arial"/>
              </a:rPr>
              <a:t>Pida que un portavoz del equipo se ofrezca para presentar una de las estrategias identificadas del equipo. </a:t>
            </a:r>
          </a:p>
          <a:p>
            <a:pPr lvl="1">
              <a:spcBef>
                <a:spcPct val="50000"/>
              </a:spcBef>
              <a:buSzPct val="100000"/>
              <a:buFont typeface="Arial"/>
              <a:buAutoNum type="arabicPeriod"/>
            </a:pPr>
            <a:r>
              <a:rPr lang="es-ES" sz="1800" dirty="0">
                <a:sym typeface="Arial"/>
              </a:rPr>
              <a:t>Pídale al portavoz de otro equipo que agregue otra estrategia que su grupo haya identificado. </a:t>
            </a:r>
          </a:p>
          <a:p>
            <a:pPr lvl="1">
              <a:spcBef>
                <a:spcPct val="50000"/>
              </a:spcBef>
              <a:buSzPct val="100000"/>
              <a:buFont typeface="Arial"/>
              <a:buAutoNum type="arabicPeriod"/>
            </a:pPr>
            <a:r>
              <a:rPr lang="es-ES" sz="1800" dirty="0">
                <a:sym typeface="Arial"/>
              </a:rPr>
              <a:t>Continuar la discusión hasta que se hayan presentado las estrategias identificadas de todos los equipos.</a:t>
            </a:r>
            <a:endParaRPr lang="en-US" sz="1800" dirty="0"/>
          </a:p>
        </p:txBody>
      </p:sp>
    </p:spTree>
    <p:extLst>
      <p:ext uri="{BB962C8B-B14F-4D97-AF65-F5344CB8AC3E}">
        <p14:creationId xmlns:p14="http://schemas.microsoft.com/office/powerpoint/2010/main" val="397186880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ACTIVIDAD: LIDERAZGO DE INCIDENTES - Estudiantes </a:t>
            </a:r>
          </a:p>
        </p:txBody>
      </p:sp>
      <p:sp>
        <p:nvSpPr>
          <p:cNvPr id="8" name="Slide Number Placeholder 7">
            <a:extLst>
              <a:ext uri="{FF2B5EF4-FFF2-40B4-BE49-F238E27FC236}">
                <a16:creationId xmlns:a16="http://schemas.microsoft.com/office/drawing/2014/main" id="{8E336908-D44F-4DFF-8862-CD850D3B35AD}"/>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13</a:t>
            </a:fld>
            <a:endParaRPr lang="en-US"/>
          </a:p>
        </p:txBody>
      </p:sp>
      <p:pic>
        <p:nvPicPr>
          <p:cNvPr id="7" name="Content Placeholder 6" descr="Activity">
            <a:extLst>
              <a:ext uri="{FF2B5EF4-FFF2-40B4-BE49-F238E27FC236}">
                <a16:creationId xmlns:a16="http://schemas.microsoft.com/office/drawing/2014/main" id="{D507C530-CB0F-43FC-AEAC-CBA926355F9A}"/>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3432047B-C7BD-49B7-B42D-15980B9CDFBB}"/>
              </a:ext>
            </a:extLst>
          </p:cNvPr>
          <p:cNvSpPr>
            <a:spLocks noGrp="1"/>
          </p:cNvSpPr>
          <p:nvPr>
            <p:ph sz="quarter" idx="14"/>
          </p:nvPr>
        </p:nvSpPr>
        <p:spPr/>
        <p:txBody>
          <a:bodyPr>
            <a:normAutofit fontScale="40000" lnSpcReduction="20000"/>
          </a:bodyPr>
          <a:lstStyle/>
          <a:p>
            <a:pPr lvl="0">
              <a:spcBef>
                <a:spcPct val="100000"/>
              </a:spcBef>
              <a:buClrTx/>
            </a:pPr>
            <a:r>
              <a:rPr lang="es-ES" b="1" dirty="0">
                <a:sym typeface="Arial"/>
              </a:rPr>
              <a:t>Propósito de la </a:t>
            </a:r>
            <a:r>
              <a:rPr lang="es-ES" b="1" dirty="0" err="1">
                <a:sym typeface="Arial"/>
              </a:rPr>
              <a:t>acitvidad</a:t>
            </a:r>
            <a:r>
              <a:rPr lang="es-ES" b="1" dirty="0">
                <a:sym typeface="Arial"/>
              </a:rPr>
              <a:t>:</a:t>
            </a:r>
            <a:r>
              <a:rPr lang="es-ES" dirty="0">
                <a:sym typeface="Arial"/>
              </a:rPr>
              <a:t>  Estimular el pensamiento y la discusión sobre las cualidades de liderazgo deseables. </a:t>
            </a:r>
          </a:p>
          <a:p>
            <a:pPr lvl="0">
              <a:spcBef>
                <a:spcPct val="100000"/>
              </a:spcBef>
              <a:buClrTx/>
            </a:pPr>
            <a:r>
              <a:rPr lang="es-ES" b="1" dirty="0">
                <a:sym typeface="Arial"/>
              </a:rPr>
              <a:t>Tiempo</a:t>
            </a:r>
            <a:r>
              <a:rPr lang="es-ES" dirty="0">
                <a:sym typeface="Arial"/>
              </a:rPr>
              <a:t>: 10 minutos. </a:t>
            </a:r>
          </a:p>
          <a:p>
            <a:pPr lvl="0">
              <a:spcBef>
                <a:spcPct val="100000"/>
              </a:spcBef>
              <a:buClrTx/>
            </a:pPr>
            <a:r>
              <a:rPr lang="es-ES" b="1" dirty="0">
                <a:sym typeface="Arial"/>
              </a:rPr>
              <a:t>Instrucciones</a:t>
            </a:r>
            <a:r>
              <a:rPr lang="es-ES" dirty="0">
                <a:sym typeface="Arial"/>
              </a:rPr>
              <a:t>: Trabajando con tu equipo. </a:t>
            </a:r>
          </a:p>
          <a:p>
            <a:pPr lvl="0">
              <a:spcBef>
                <a:spcPct val="100000"/>
              </a:spcBef>
              <a:buClrTx/>
            </a:pPr>
            <a:r>
              <a:rPr lang="es-ES" dirty="0">
                <a:sym typeface="Arial"/>
              </a:rPr>
              <a:t>1. Identificar a un líder de incidentes altamente efectivo que usted conozca o conozca. </a:t>
            </a:r>
          </a:p>
          <a:p>
            <a:pPr lvl="0">
              <a:spcBef>
                <a:spcPct val="100000"/>
              </a:spcBef>
              <a:buClrTx/>
            </a:pPr>
            <a:r>
              <a:rPr lang="es-ES" dirty="0">
                <a:sym typeface="Arial"/>
              </a:rPr>
              <a:t>2. Enumere las principales cualidades de liderazgo que tal individuo debe poseer. </a:t>
            </a:r>
          </a:p>
          <a:p>
            <a:pPr lvl="0">
              <a:spcBef>
                <a:spcPct val="100000"/>
              </a:spcBef>
              <a:buClrTx/>
            </a:pPr>
            <a:r>
              <a:rPr lang="es-ES" dirty="0">
                <a:sym typeface="Arial"/>
              </a:rPr>
              <a:t>3. Indique cómo estas cualidades se relacionan con el liderazgo en la respuesta a incidentes. </a:t>
            </a:r>
          </a:p>
          <a:p>
            <a:pPr lvl="0">
              <a:spcBef>
                <a:spcPct val="100000"/>
              </a:spcBef>
              <a:buClrTx/>
            </a:pPr>
            <a:r>
              <a:rPr lang="es-ES" dirty="0">
                <a:sym typeface="Arial"/>
              </a:rPr>
              <a:t>4.Elegir un portavoz. Esté preparado para presentar sus hallazgos a la clase en 5 minutos.</a:t>
            </a:r>
          </a:p>
          <a:p>
            <a:pPr lvl="0">
              <a:spcBef>
                <a:spcPct val="100000"/>
              </a:spcBef>
              <a:buClrTx/>
            </a:pPr>
            <a:r>
              <a:rPr lang="es-ES" b="1" dirty="0">
                <a:sym typeface="Arial"/>
              </a:rPr>
              <a:t>Instrucciones de </a:t>
            </a:r>
            <a:r>
              <a:rPr lang="es-ES" b="1" dirty="0" err="1">
                <a:sym typeface="Arial"/>
              </a:rPr>
              <a:t>Debrief</a:t>
            </a:r>
            <a:r>
              <a:rPr lang="es-ES" b="1" dirty="0">
                <a:sym typeface="Arial"/>
              </a:rPr>
              <a:t>:</a:t>
            </a:r>
            <a:endParaRPr lang="es-ES" dirty="0">
              <a:sym typeface="Arial"/>
            </a:endParaRPr>
          </a:p>
          <a:p>
            <a:pPr lvl="0">
              <a:spcBef>
                <a:spcPct val="100000"/>
              </a:spcBef>
              <a:buClrTx/>
            </a:pPr>
            <a:r>
              <a:rPr lang="es-ES" dirty="0">
                <a:sym typeface="Arial"/>
              </a:rPr>
              <a:t>1. Controlar el tiempo. Después de 5 minutos, el instructor llamará la hora. </a:t>
            </a:r>
          </a:p>
          <a:p>
            <a:pPr lvl="0">
              <a:spcBef>
                <a:spcPct val="100000"/>
              </a:spcBef>
              <a:buClrTx/>
            </a:pPr>
            <a:r>
              <a:rPr lang="es-ES" dirty="0">
                <a:sym typeface="Arial"/>
              </a:rPr>
              <a:t>2. Primer equipo: presente una cualidad que el equipo identificó y cómo esa calidad se relaciona con la gestión de incidentes. </a:t>
            </a:r>
          </a:p>
          <a:p>
            <a:pPr lvl="0">
              <a:spcBef>
                <a:spcPct val="100000"/>
              </a:spcBef>
              <a:buClrTx/>
            </a:pPr>
            <a:r>
              <a:rPr lang="es-ES" dirty="0">
                <a:sym typeface="Arial"/>
              </a:rPr>
              <a:t>3.Segundo equipo: presentar una calidad diferente a la presentada por el primer equipo. Asegúrese de que se presenta la calidad y su importancia para la gestión de incidentes. </a:t>
            </a:r>
          </a:p>
          <a:p>
            <a:pPr lvl="0">
              <a:spcBef>
                <a:spcPct val="100000"/>
              </a:spcBef>
              <a:buClrTx/>
            </a:pPr>
            <a:r>
              <a:rPr lang="es-ES" dirty="0">
                <a:sym typeface="Arial"/>
              </a:rPr>
              <a:t>4. Tercer equipo: presentar una calidad diferente a la presentada por los equipos anteriores. Asegúrese de que se presenta la calidad y su importancia para la gestión de incidentes. </a:t>
            </a:r>
          </a:p>
          <a:p>
            <a:pPr lvl="0">
              <a:spcBef>
                <a:spcPct val="100000"/>
              </a:spcBef>
              <a:buClrTx/>
            </a:pPr>
            <a:r>
              <a:rPr lang="es-ES" dirty="0">
                <a:sym typeface="Arial"/>
              </a:rPr>
              <a:t>5. Este proceso continuará hasta que todos los equipos hayan presentado.</a:t>
            </a:r>
            <a:endParaRPr lang="en-US" dirty="0"/>
          </a:p>
        </p:txBody>
      </p:sp>
    </p:spTree>
    <p:extLst>
      <p:ext uri="{BB962C8B-B14F-4D97-AF65-F5344CB8AC3E}">
        <p14:creationId xmlns:p14="http://schemas.microsoft.com/office/powerpoint/2010/main" val="1618660563"/>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Responsabilidades comunes de liderazgo </a:t>
            </a:r>
          </a:p>
        </p:txBody>
      </p:sp>
      <p:sp>
        <p:nvSpPr>
          <p:cNvPr id="3" name="Content Placeholder 2">
            <a:extLst>
              <a:ext uri="{FF2B5EF4-FFF2-40B4-BE49-F238E27FC236}">
                <a16:creationId xmlns:a16="http://schemas.microsoft.com/office/drawing/2014/main" id="{3875DEBE-C63A-4E46-8828-8E1029ECB3B4}"/>
              </a:ext>
            </a:extLst>
          </p:cNvPr>
          <p:cNvSpPr>
            <a:spLocks noGrp="1"/>
          </p:cNvSpPr>
          <p:nvPr>
            <p:ph sz="quarter" idx="13"/>
          </p:nvPr>
        </p:nvSpPr>
        <p:spPr/>
        <p:txBody>
          <a:bodyPr>
            <a:normAutofit fontScale="40000" lnSpcReduction="20000"/>
          </a:bodyPr>
          <a:lstStyle/>
          <a:p>
            <a:pPr fontAlgn="auto">
              <a:spcBef>
                <a:spcPct val="100000"/>
              </a:spcBef>
              <a:buSzPct val="99000"/>
              <a:tabLst/>
            </a:pPr>
            <a:r>
              <a:rPr lang="es-ES" kern="1200">
                <a:sym typeface="Arial"/>
              </a:rPr>
              <a:t>Un buen líder: </a:t>
            </a:r>
          </a:p>
          <a:p>
            <a:pPr marL="254000" lvl="1" indent="-254000" fontAlgn="auto">
              <a:spcBef>
                <a:spcPct val="100000"/>
              </a:spcBef>
              <a:buSzPct val="99000"/>
              <a:buFont typeface="Arial"/>
              <a:buChar char="•"/>
              <a:tabLst/>
            </a:pPr>
            <a:r>
              <a:rPr lang="es-ES" kern="1200">
                <a:ea typeface="+mn-ea"/>
                <a:sym typeface="Arial"/>
              </a:rPr>
              <a:t>Se comunica dando instrucciones específicas y solicitando retroalimentación. </a:t>
            </a:r>
          </a:p>
          <a:p>
            <a:pPr marL="254000" lvl="1" indent="-254000" fontAlgn="auto">
              <a:spcBef>
                <a:spcPct val="100000"/>
              </a:spcBef>
              <a:buSzPct val="99000"/>
              <a:buFont typeface="Arial"/>
              <a:buChar char="•"/>
              <a:tabLst/>
            </a:pPr>
            <a:r>
              <a:rPr lang="es-ES" kern="1200">
                <a:ea typeface="+mn-ea"/>
                <a:sym typeface="Arial"/>
              </a:rPr>
              <a:t> Supervisa el escenario de la acción. </a:t>
            </a:r>
          </a:p>
          <a:p>
            <a:pPr marL="254000" lvl="1" indent="-254000" fontAlgn="auto">
              <a:spcBef>
                <a:spcPct val="100000"/>
              </a:spcBef>
              <a:buSzPct val="99000"/>
              <a:buFont typeface="Arial"/>
              <a:buChar char="•"/>
              <a:tabLst/>
            </a:pPr>
            <a:r>
              <a:rPr lang="es-ES" kern="1200">
                <a:ea typeface="+mn-ea"/>
                <a:sym typeface="Arial"/>
              </a:rPr>
              <a:t> Evalúa la efectividad del plan. </a:t>
            </a:r>
          </a:p>
          <a:p>
            <a:pPr marL="254000" lvl="1" indent="-254000" fontAlgn="auto">
              <a:spcBef>
                <a:spcPct val="100000"/>
              </a:spcBef>
              <a:buSzPct val="99000"/>
              <a:buFont typeface="Arial"/>
              <a:buChar char="•"/>
              <a:tabLst/>
            </a:pPr>
            <a:r>
              <a:rPr lang="es-ES" kern="1200">
                <a:ea typeface="+mn-ea"/>
                <a:sym typeface="Arial"/>
              </a:rPr>
              <a:t> Entiende y acepta la necesidad de modificar planes o instrucciones </a:t>
            </a:r>
          </a:p>
          <a:p>
            <a:pPr marL="254000" lvl="1" indent="-254000" fontAlgn="auto">
              <a:spcBef>
                <a:spcPct val="100000"/>
              </a:spcBef>
              <a:buSzPct val="99000"/>
              <a:buFont typeface="Arial"/>
              <a:buChar char="•"/>
              <a:tabLst/>
            </a:pPr>
            <a:r>
              <a:rPr lang="es-ES" kern="1200">
                <a:ea typeface="+mn-ea"/>
                <a:sym typeface="Arial"/>
              </a:rPr>
              <a:t> Garantiza prácticas de trabajo seguras.</a:t>
            </a:r>
          </a:p>
          <a:p>
            <a:pPr marL="254000" lvl="1" indent="-254000" fontAlgn="auto">
              <a:spcBef>
                <a:spcPct val="100000"/>
              </a:spcBef>
              <a:buSzPct val="99000"/>
              <a:buFont typeface="Arial"/>
              <a:buChar char="•"/>
              <a:tabLst/>
            </a:pPr>
            <a:r>
              <a:rPr lang="es-ES" kern="1200">
                <a:ea typeface="+mn-ea"/>
                <a:sym typeface="Arial"/>
              </a:rPr>
              <a:t>Toma el mando de los recursos asignados. </a:t>
            </a:r>
          </a:p>
          <a:p>
            <a:pPr marL="254000" lvl="1" indent="-254000" fontAlgn="auto">
              <a:spcBef>
                <a:spcPct val="100000"/>
              </a:spcBef>
              <a:buSzPct val="99000"/>
              <a:buFont typeface="Arial"/>
              <a:buChar char="•"/>
              <a:tabLst/>
            </a:pPr>
            <a:r>
              <a:rPr lang="es-ES" kern="1200">
                <a:ea typeface="+mn-ea"/>
                <a:sym typeface="Arial"/>
              </a:rPr>
              <a:t> Motiva con una actitud de "puedo hacerlo de forma segura".</a:t>
            </a:r>
          </a:p>
          <a:p>
            <a:pPr marL="254000" lvl="1" indent="-254000" fontAlgn="auto">
              <a:spcBef>
                <a:spcPct val="100000"/>
              </a:spcBef>
              <a:buSzPct val="99000"/>
              <a:buFont typeface="Arial"/>
              <a:buChar char="•"/>
              <a:tabLst/>
            </a:pPr>
            <a:r>
              <a:rPr lang="es-ES" kern="1200">
                <a:ea typeface="+mn-ea"/>
                <a:sym typeface="Arial"/>
              </a:rPr>
              <a:t>Demuestra iniciativa tomando acción Open in Google Translate </a:t>
            </a:r>
          </a:p>
          <a:p>
            <a:pPr>
              <a:spcBef>
                <a:spcPct val="100000"/>
              </a:spcBef>
              <a:buSzPct val="99000"/>
            </a:pPr>
            <a:r>
              <a:rPr lang="es-ES" kern="1200">
                <a:sym typeface="Arial"/>
              </a:rPr>
              <a:t>La seguridad de todo el personal involucrado en un incidente o un evento planificado es el primer deber del liderazgo de ICS. Esta es la responsabilidad general de los Líderes de Equipo, los Supervisores de Grupo o División, los Directores de Sucursales, los Jefes de Secciones y todos los miembros del personal del Comando o del Comando Unificado. Garantizar prácticas de trabajo seguras es la principal prioridad dentro de las responsabilidades de liderazgo comunes de ICS. </a:t>
            </a:r>
            <a:endParaRPr lang="en-US"/>
          </a:p>
        </p:txBody>
      </p:sp>
      <p:pic>
        <p:nvPicPr>
          <p:cNvPr id="8" name="Content Placeholder 7" descr="FEMA personnel discussing paperwork.">
            <a:extLst>
              <a:ext uri="{FF2B5EF4-FFF2-40B4-BE49-F238E27FC236}">
                <a16:creationId xmlns:a16="http://schemas.microsoft.com/office/drawing/2014/main" id="{7B26B543-78F6-475F-B3FB-732C5F092F0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F01CFA40-4ED8-4094-8166-168DD26DF606}"/>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14</a:t>
            </a:fld>
            <a:endParaRPr lang="en-US"/>
          </a:p>
        </p:txBody>
      </p:sp>
    </p:spTree>
    <p:extLst>
      <p:ext uri="{BB962C8B-B14F-4D97-AF65-F5344CB8AC3E}">
        <p14:creationId xmlns:p14="http://schemas.microsoft.com/office/powerpoint/2010/main" val="2835744743"/>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Liderazgo y Valores </a:t>
            </a:r>
          </a:p>
        </p:txBody>
      </p:sp>
      <p:sp>
        <p:nvSpPr>
          <p:cNvPr id="3" name="Content Placeholder 2">
            <a:extLst>
              <a:ext uri="{FF2B5EF4-FFF2-40B4-BE49-F238E27FC236}">
                <a16:creationId xmlns:a16="http://schemas.microsoft.com/office/drawing/2014/main" id="{8C1E344E-2C41-4747-9E0E-6DBB3658D913}"/>
              </a:ext>
            </a:extLst>
          </p:cNvPr>
          <p:cNvSpPr>
            <a:spLocks noGrp="1"/>
          </p:cNvSpPr>
          <p:nvPr>
            <p:ph sz="quarter" idx="13"/>
          </p:nvPr>
        </p:nvSpPr>
        <p:spPr/>
        <p:txBody>
          <a:bodyPr>
            <a:normAutofit fontScale="92500" lnSpcReduction="10000"/>
          </a:bodyPr>
          <a:lstStyle/>
          <a:p>
            <a:pPr>
              <a:spcBef>
                <a:spcPct val="100000"/>
              </a:spcBef>
              <a:buSzPct val="99000"/>
            </a:pPr>
            <a:r>
              <a:rPr lang="es-ES" kern="1200">
                <a:sym typeface="Arial"/>
              </a:rPr>
              <a:t>Un líder se compromete con la excelencia en todos los aspectos de su responsabilidad profesional. Los líderes deben conocer, comprender y practicar las responsabilidades de liderazgo y reconocer la relación entre estas responsabilidades y los valores de liderazgo. El compromiso con el deber, el respeto y la integridad son valores esenciales que deben demostrarse para que un líder sea efectivo. </a:t>
            </a:r>
            <a:endParaRPr lang="en-US"/>
          </a:p>
        </p:txBody>
      </p:sp>
      <p:pic>
        <p:nvPicPr>
          <p:cNvPr id="8" name="Content Placeholder 7" descr="Disaster Workers">
            <a:extLst>
              <a:ext uri="{FF2B5EF4-FFF2-40B4-BE49-F238E27FC236}">
                <a16:creationId xmlns:a16="http://schemas.microsoft.com/office/drawing/2014/main" id="{70FA135D-8BD5-47A9-BE45-D875DCDD3DC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17553B40-9247-4026-B7C6-55429F6514CF}"/>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15</a:t>
            </a:fld>
            <a:endParaRPr lang="en-US"/>
          </a:p>
        </p:txBody>
      </p:sp>
    </p:spTree>
    <p:extLst>
      <p:ext uri="{BB962C8B-B14F-4D97-AF65-F5344CB8AC3E}">
        <p14:creationId xmlns:p14="http://schemas.microsoft.com/office/powerpoint/2010/main" val="411434698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Compromiso con el deber </a:t>
            </a:r>
          </a:p>
        </p:txBody>
      </p:sp>
      <p:sp>
        <p:nvSpPr>
          <p:cNvPr id="3" name="Content Placeholder 2">
            <a:extLst>
              <a:ext uri="{FF2B5EF4-FFF2-40B4-BE49-F238E27FC236}">
                <a16:creationId xmlns:a16="http://schemas.microsoft.com/office/drawing/2014/main" id="{F543EF51-B223-444C-92D3-C9E5692771EF}"/>
              </a:ext>
            </a:extLst>
          </p:cNvPr>
          <p:cNvSpPr>
            <a:spLocks noGrp="1"/>
          </p:cNvSpPr>
          <p:nvPr>
            <p:ph sz="quarter" idx="13"/>
          </p:nvPr>
        </p:nvSpPr>
        <p:spPr/>
        <p:txBody>
          <a:bodyPr>
            <a:normAutofit fontScale="55000" lnSpcReduction="20000"/>
          </a:bodyPr>
          <a:lstStyle/>
          <a:p>
            <a:pPr fontAlgn="auto">
              <a:spcBef>
                <a:spcPct val="100000"/>
              </a:spcBef>
              <a:buSzPct val="99000"/>
              <a:tabLst/>
            </a:pPr>
            <a:r>
              <a:rPr lang="es-ES" kern="1200">
                <a:sym typeface="Arial"/>
              </a:rPr>
              <a:t>El deber comienza con todo lo que exige la ley y la política, pero es mucho más que simplemente cumplir con los requisitos. </a:t>
            </a:r>
          </a:p>
          <a:p>
            <a:pPr fontAlgn="auto">
              <a:spcBef>
                <a:spcPct val="100000"/>
              </a:spcBef>
              <a:buSzPct val="99000"/>
              <a:tabLst/>
            </a:pPr>
            <a:r>
              <a:rPr lang="es-ES" kern="1200">
                <a:sym typeface="Arial"/>
              </a:rPr>
              <a:t>¿Cómo demuestra un líder eficaz el compromiso con el deber hacia aquellos a quienes dirige? </a:t>
            </a:r>
          </a:p>
          <a:p>
            <a:pPr fontAlgn="auto">
              <a:spcBef>
                <a:spcPct val="100000"/>
              </a:spcBef>
              <a:buSzPct val="99000"/>
              <a:tabLst/>
            </a:pPr>
            <a:r>
              <a:rPr lang="es-ES" kern="1200">
                <a:sym typeface="Arial"/>
              </a:rPr>
              <a:t>Un líder eficaz debe tratar de: </a:t>
            </a:r>
          </a:p>
          <a:p>
            <a:pPr marL="254000" lvl="1" indent="-254000" fontAlgn="auto">
              <a:spcBef>
                <a:spcPct val="100000"/>
              </a:spcBef>
              <a:buSzPct val="99000"/>
              <a:buFont typeface="Arial"/>
              <a:buChar char="•"/>
              <a:tabLst/>
            </a:pPr>
            <a:r>
              <a:rPr lang="es-ES" kern="1200">
                <a:ea typeface="+mn-ea"/>
                <a:sym typeface="Arial"/>
              </a:rPr>
              <a:t>Tomar el mando dentro de su ámbito de autoridad. </a:t>
            </a:r>
          </a:p>
          <a:p>
            <a:pPr marL="254000" lvl="1" indent="-254000" fontAlgn="auto">
              <a:spcBef>
                <a:spcPct val="100000"/>
              </a:spcBef>
              <a:buSzPct val="99000"/>
              <a:buFont typeface="Arial"/>
              <a:buChar char="•"/>
              <a:tabLst/>
            </a:pPr>
            <a:r>
              <a:rPr lang="es-ES" kern="1200">
                <a:ea typeface="+mn-ea"/>
                <a:sym typeface="Arial"/>
              </a:rPr>
              <a:t>Esté preparado para salir de un rol táctico para asumir un rol de liderazgo.</a:t>
            </a:r>
          </a:p>
          <a:p>
            <a:pPr marL="254000" lvl="1" indent="-254000" fontAlgn="auto">
              <a:spcBef>
                <a:spcPct val="100000"/>
              </a:spcBef>
              <a:buSzPct val="99000"/>
              <a:buFont typeface="Arial"/>
              <a:buChar char="•"/>
              <a:tabLst/>
            </a:pPr>
            <a:r>
              <a:rPr lang="es-ES" kern="1200">
                <a:ea typeface="+mn-ea"/>
                <a:sym typeface="Arial"/>
              </a:rPr>
              <a:t>Sea competente en su trabajo. </a:t>
            </a:r>
          </a:p>
          <a:p>
            <a:pPr marL="254000" lvl="1" indent="-254000" fontAlgn="auto">
              <a:spcBef>
                <a:spcPct val="100000"/>
              </a:spcBef>
              <a:buSzPct val="99000"/>
              <a:buFont typeface="Arial"/>
              <a:buChar char="•"/>
              <a:tabLst/>
            </a:pPr>
            <a:r>
              <a:rPr lang="es-ES" kern="1200">
                <a:ea typeface="+mn-ea"/>
                <a:sym typeface="Arial"/>
              </a:rPr>
              <a:t>Tomar decisiones sensatas y oportunas.</a:t>
            </a:r>
          </a:p>
          <a:p>
            <a:pPr marL="254000" lvl="1" indent="-254000" fontAlgn="auto">
              <a:spcBef>
                <a:spcPct val="100000"/>
              </a:spcBef>
              <a:buSzPct val="99000"/>
              <a:buFont typeface="Arial"/>
              <a:buChar char="•"/>
              <a:tabLst/>
            </a:pPr>
            <a:r>
              <a:rPr lang="es-ES" kern="1200">
                <a:ea typeface="+mn-ea"/>
                <a:sym typeface="Arial"/>
              </a:rPr>
              <a:t>Asegurar que las tareas se entienden. </a:t>
            </a:r>
          </a:p>
          <a:p>
            <a:pPr marL="254000" lvl="1" indent="-254000" fontAlgn="auto">
              <a:spcBef>
                <a:spcPct val="100000"/>
              </a:spcBef>
              <a:buSzPct val="99000"/>
              <a:buFont typeface="Arial"/>
              <a:buChar char="•"/>
              <a:tabLst/>
            </a:pPr>
            <a:r>
              <a:rPr lang="es-ES" kern="1200">
                <a:ea typeface="+mn-ea"/>
                <a:sym typeface="Arial"/>
              </a:rPr>
              <a:t>Desarrollar subordinados para futuros eventos. </a:t>
            </a:r>
          </a:p>
          <a:p>
            <a:pPr>
              <a:spcBef>
                <a:spcPct val="100000"/>
              </a:spcBef>
              <a:buSzPct val="99000"/>
            </a:pPr>
            <a:r>
              <a:rPr lang="es-ES" kern="1200">
                <a:sym typeface="Arial"/>
              </a:rPr>
              <a:t> </a:t>
            </a:r>
            <a:endParaRPr lang="en-US"/>
          </a:p>
        </p:txBody>
      </p:sp>
      <p:pic>
        <p:nvPicPr>
          <p:cNvPr id="8" name="Content Placeholder 7" descr="Emergency personnel in training">
            <a:extLst>
              <a:ext uri="{FF2B5EF4-FFF2-40B4-BE49-F238E27FC236}">
                <a16:creationId xmlns:a16="http://schemas.microsoft.com/office/drawing/2014/main" id="{2971A7DD-067F-4C1F-8BC4-4CF47450B38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22248A22-86E2-4DF6-A45B-23D166C03FE9}"/>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16</a:t>
            </a:fld>
            <a:endParaRPr lang="en-US"/>
          </a:p>
        </p:txBody>
      </p:sp>
    </p:spTree>
    <p:extLst>
      <p:ext uri="{BB962C8B-B14F-4D97-AF65-F5344CB8AC3E}">
        <p14:creationId xmlns:p14="http://schemas.microsoft.com/office/powerpoint/2010/main" val="3126921260"/>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CF0855-1EC0-4E4B-B6DC-3833335364AA}"/>
              </a:ext>
            </a:extLst>
          </p:cNvPr>
          <p:cNvSpPr>
            <a:spLocks noGrp="1"/>
          </p:cNvSpPr>
          <p:nvPr>
            <p:ph sz="quarter" idx="13"/>
          </p:nvPr>
        </p:nvSpPr>
        <p:spPr/>
        <p:txBody>
          <a:bodyPr>
            <a:normAutofit fontScale="55000" lnSpcReduction="20000"/>
          </a:bodyPr>
          <a:lstStyle/>
          <a:p>
            <a:pPr fontAlgn="auto">
              <a:spcBef>
                <a:spcPct val="100000"/>
              </a:spcBef>
              <a:buSzPct val="99000"/>
              <a:tabLst/>
            </a:pPr>
            <a:r>
              <a:rPr lang="es-ES" kern="1200">
                <a:sym typeface="Arial"/>
              </a:rPr>
              <a:t>Para mantener el liderazgo y el respeto, un líder debe: </a:t>
            </a:r>
          </a:p>
          <a:p>
            <a:pPr marL="254000" lvl="1" indent="-254000" fontAlgn="auto">
              <a:spcBef>
                <a:spcPct val="100000"/>
              </a:spcBef>
              <a:buSzPct val="99000"/>
              <a:buFont typeface="Arial"/>
              <a:buChar char="•"/>
              <a:tabLst/>
            </a:pPr>
            <a:r>
              <a:rPr lang="es-ES" kern="1200">
                <a:ea typeface="+mn-ea"/>
                <a:sym typeface="Arial"/>
              </a:rPr>
              <a:t>Conozca a sus subordinados y cuide de su bienestar. La fuerza laboral de un líder es su mayor recurso. No todos los trabajadores tendrán el mismo éxito, pero todos merecen respeto. </a:t>
            </a:r>
          </a:p>
          <a:p>
            <a:pPr marL="254000" lvl="1" indent="-254000" fontAlgn="auto">
              <a:spcBef>
                <a:spcPct val="100000"/>
              </a:spcBef>
              <a:buSzPct val="99000"/>
              <a:buFont typeface="Arial"/>
              <a:buChar char="•"/>
              <a:tabLst/>
            </a:pPr>
            <a:r>
              <a:rPr lang="es-ES" kern="1200">
                <a:ea typeface="+mn-ea"/>
                <a:sym typeface="Arial"/>
              </a:rPr>
              <a:t>Mantener informados a sus subordinados y supervisores, proporcionando informes precisos y oportunos y dando la intención detrás de las tareas y tareas.</a:t>
            </a:r>
          </a:p>
          <a:p>
            <a:pPr marL="254000" lvl="1" indent="-254000" fontAlgn="auto">
              <a:spcBef>
                <a:spcPct val="100000"/>
              </a:spcBef>
              <a:buSzPct val="99000"/>
              <a:buFont typeface="Arial"/>
              <a:buChar char="•"/>
              <a:tabLst/>
            </a:pPr>
            <a:r>
              <a:rPr lang="es-ES" kern="1200">
                <a:ea typeface="+mn-ea"/>
                <a:sym typeface="Arial"/>
              </a:rPr>
              <a:t>Construir el equipo. Llevar a cabo reuniones informativas y reuniones informativas frecuentes con el equipo permite al líder monitorear el progreso e identificar las lecciones aprendidas. Las consideraciones hechas durante estas reuniones deben incluir la experiencia del equipo, la fatiga y las limitaciones físicas al aceptar las tareas.</a:t>
            </a:r>
          </a:p>
          <a:p>
            <a:pPr>
              <a:spcBef>
                <a:spcPct val="100000"/>
              </a:spcBef>
              <a:buSzPct val="99000"/>
            </a:pPr>
            <a:r>
              <a:rPr lang="es-ES" kern="1200">
                <a:sym typeface="Arial"/>
              </a:rPr>
              <a:t> </a:t>
            </a:r>
            <a:endParaRPr lang="en-US"/>
          </a:p>
        </p:txBody>
      </p:sp>
      <p:sp>
        <p:nvSpPr>
          <p:cNvPr id="7" name="Title 6">
            <a:extLst>
              <a:ext uri="{FF2B5EF4-FFF2-40B4-BE49-F238E27FC236}">
                <a16:creationId xmlns:a16="http://schemas.microsoft.com/office/drawing/2014/main" id="{ABA0F078-A63A-4DFD-BD3C-E80147A8702F}"/>
              </a:ext>
            </a:extLst>
          </p:cNvPr>
          <p:cNvSpPr>
            <a:spLocks noGrp="1"/>
          </p:cNvSpPr>
          <p:nvPr>
            <p:ph type="title"/>
          </p:nvPr>
        </p:nvSpPr>
        <p:spPr/>
        <p:txBody>
          <a:bodyPr/>
          <a:lstStyle/>
          <a:p>
            <a:pPr>
              <a:buSzPct val="99000"/>
            </a:pPr>
            <a:endParaRPr lang="en-US"/>
          </a:p>
        </p:txBody>
      </p:sp>
      <p:pic>
        <p:nvPicPr>
          <p:cNvPr id="8" name="Content Placeholder 7" descr="Two firemen">
            <a:extLst>
              <a:ext uri="{FF2B5EF4-FFF2-40B4-BE49-F238E27FC236}">
                <a16:creationId xmlns:a16="http://schemas.microsoft.com/office/drawing/2014/main" id="{8F101399-80D8-469C-82AC-28B17F3CF64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F0C06B29-8F96-4757-AD71-D1516E3B3A30}"/>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17</a:t>
            </a:fld>
            <a:endParaRPr lang="en-US"/>
          </a:p>
        </p:txBody>
      </p:sp>
    </p:spTree>
    <p:extLst>
      <p:ext uri="{BB962C8B-B14F-4D97-AF65-F5344CB8AC3E}">
        <p14:creationId xmlns:p14="http://schemas.microsoft.com/office/powerpoint/2010/main" val="1197861924"/>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Responsabilidades de comunicación </a:t>
            </a:r>
          </a:p>
        </p:txBody>
      </p:sp>
      <p:sp>
        <p:nvSpPr>
          <p:cNvPr id="3" name="Content Placeholder 2">
            <a:extLst>
              <a:ext uri="{FF2B5EF4-FFF2-40B4-BE49-F238E27FC236}">
                <a16:creationId xmlns:a16="http://schemas.microsoft.com/office/drawing/2014/main" id="{83A3601B-F34C-40EB-B6B6-A05DA43ABA8B}"/>
              </a:ext>
            </a:extLst>
          </p:cNvPr>
          <p:cNvSpPr>
            <a:spLocks noGrp="1"/>
          </p:cNvSpPr>
          <p:nvPr>
            <p:ph sz="quarter" idx="13"/>
          </p:nvPr>
        </p:nvSpPr>
        <p:spPr/>
        <p:txBody>
          <a:bodyPr>
            <a:normAutofit fontScale="77500" lnSpcReduction="20000"/>
          </a:bodyPr>
          <a:lstStyle/>
          <a:p>
            <a:pPr fontAlgn="auto">
              <a:spcBef>
                <a:spcPct val="100000"/>
              </a:spcBef>
              <a:buSzPct val="99000"/>
              <a:tabLst/>
            </a:pPr>
            <a:r>
              <a:rPr lang="es-ES" kern="1200">
                <a:sym typeface="Arial"/>
              </a:rPr>
              <a:t>Para asegurar el intercambio de información crítica, todos los respondedores deben:</a:t>
            </a:r>
          </a:p>
          <a:p>
            <a:pPr marL="254000" lvl="1" indent="-254000" fontAlgn="auto">
              <a:spcBef>
                <a:spcPct val="100000"/>
              </a:spcBef>
              <a:buSzPct val="99000"/>
              <a:buFont typeface="Arial"/>
              <a:buChar char="•"/>
              <a:tabLst/>
            </a:pPr>
            <a:r>
              <a:rPr lang="es-ES" kern="1200">
                <a:ea typeface="+mn-ea"/>
                <a:sym typeface="Arial"/>
              </a:rPr>
              <a:t>Informar a otros según sea necesario </a:t>
            </a:r>
          </a:p>
          <a:p>
            <a:pPr marL="254000" lvl="1" indent="-254000" fontAlgn="auto">
              <a:spcBef>
                <a:spcPct val="100000"/>
              </a:spcBef>
              <a:buSzPct val="99000"/>
              <a:buFont typeface="Arial"/>
              <a:buChar char="•"/>
              <a:tabLst/>
            </a:pPr>
            <a:r>
              <a:rPr lang="es-ES" kern="1200">
                <a:ea typeface="+mn-ea"/>
                <a:sym typeface="Arial"/>
              </a:rPr>
              <a:t>Reflexionar sobre sus acciones.</a:t>
            </a:r>
          </a:p>
          <a:p>
            <a:pPr marL="254000" lvl="1" indent="-254000" fontAlgn="auto">
              <a:spcBef>
                <a:spcPct val="100000"/>
              </a:spcBef>
              <a:buSzPct val="99000"/>
              <a:buFont typeface="Arial"/>
              <a:buChar char="•"/>
              <a:tabLst/>
            </a:pPr>
            <a:r>
              <a:rPr lang="es-ES" kern="1200">
                <a:ea typeface="+mn-ea"/>
                <a:sym typeface="Arial"/>
              </a:rPr>
              <a:t>Comunicar peligros a otros</a:t>
            </a:r>
          </a:p>
          <a:p>
            <a:pPr marL="254000" lvl="1" indent="-254000" fontAlgn="auto">
              <a:spcBef>
                <a:spcPct val="100000"/>
              </a:spcBef>
              <a:buSzPct val="99000"/>
              <a:buFont typeface="Arial"/>
              <a:buChar char="•"/>
              <a:tabLst/>
            </a:pPr>
            <a:r>
              <a:rPr lang="es-ES" kern="1200">
                <a:ea typeface="+mn-ea"/>
                <a:sym typeface="Arial"/>
              </a:rPr>
              <a:t>Reconocer mensajes </a:t>
            </a:r>
          </a:p>
          <a:p>
            <a:pPr marL="254000" lvl="1" indent="-254000" fontAlgn="auto">
              <a:spcBef>
                <a:spcPct val="100000"/>
              </a:spcBef>
              <a:buSzPct val="99000"/>
              <a:buFont typeface="Arial"/>
              <a:buChar char="•"/>
              <a:tabLst/>
            </a:pPr>
            <a:r>
              <a:rPr lang="es-ES" kern="1200">
                <a:ea typeface="+mn-ea"/>
                <a:sym typeface="Arial"/>
              </a:rPr>
              <a:t>Preguntar si no saben.</a:t>
            </a:r>
          </a:p>
          <a:p>
            <a:pPr>
              <a:spcBef>
                <a:spcPct val="100000"/>
              </a:spcBef>
              <a:buSzPct val="99000"/>
            </a:pPr>
            <a:r>
              <a:rPr lang="es-ES" kern="1200">
                <a:sym typeface="Arial"/>
              </a:rPr>
              <a:t>Aunque no siempre es posible, la forma más efectiva de comunicación es cara a cara. </a:t>
            </a:r>
            <a:endParaRPr lang="en-US"/>
          </a:p>
        </p:txBody>
      </p:sp>
      <p:pic>
        <p:nvPicPr>
          <p:cNvPr id="8" name="Content Placeholder 7" descr="People gathered around computer">
            <a:extLst>
              <a:ext uri="{FF2B5EF4-FFF2-40B4-BE49-F238E27FC236}">
                <a16:creationId xmlns:a16="http://schemas.microsoft.com/office/drawing/2014/main" id="{F5D00F35-CFDF-4FB1-A150-263BFECE54D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CD2AF17B-E532-449A-90B0-FD871EF5D348}"/>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18</a:t>
            </a:fld>
            <a:endParaRPr lang="en-US"/>
          </a:p>
        </p:txBody>
      </p:sp>
    </p:spTree>
    <p:extLst>
      <p:ext uri="{BB962C8B-B14F-4D97-AF65-F5344CB8AC3E}">
        <p14:creationId xmlns:p14="http://schemas.microsoft.com/office/powerpoint/2010/main" val="190985953"/>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Elementos informativos </a:t>
            </a:r>
          </a:p>
        </p:txBody>
      </p:sp>
      <p:sp>
        <p:nvSpPr>
          <p:cNvPr id="8" name="Content Placeholder 7">
            <a:extLst>
              <a:ext uri="{FF2B5EF4-FFF2-40B4-BE49-F238E27FC236}">
                <a16:creationId xmlns:a16="http://schemas.microsoft.com/office/drawing/2014/main" id="{6BB14451-B4CC-4681-8106-37F8069C7F69}"/>
              </a:ext>
            </a:extLst>
          </p:cNvPr>
          <p:cNvSpPr>
            <a:spLocks noGrp="1"/>
          </p:cNvSpPr>
          <p:nvPr>
            <p:ph sz="quarter" idx="13"/>
          </p:nvPr>
        </p:nvSpPr>
        <p:spPr/>
        <p:txBody>
          <a:bodyPr>
            <a:normAutofit fontScale="85000" lnSpcReduction="10000"/>
          </a:bodyPr>
          <a:lstStyle/>
          <a:p>
            <a:pPr>
              <a:spcBef>
                <a:spcPct val="100000"/>
              </a:spcBef>
              <a:buSzPct val="99000"/>
            </a:pPr>
            <a:r>
              <a:rPr lang="es-ES" kern="1200">
                <a:sym typeface="Arial"/>
              </a:rPr>
              <a:t>Proporcionar informes completos que incluyan objetivos claramente establecidos y los siguientes elementos:</a:t>
            </a:r>
            <a:endParaRPr lang="en-US"/>
          </a:p>
        </p:txBody>
      </p:sp>
      <p:pic>
        <p:nvPicPr>
          <p:cNvPr id="10" name="Content Placeholder 9" descr="Briefing Elements include: Task: What is to be done; Purpose: Why it is to be done; and End State: How it should look when done.">
            <a:extLst>
              <a:ext uri="{FF2B5EF4-FFF2-40B4-BE49-F238E27FC236}">
                <a16:creationId xmlns:a16="http://schemas.microsoft.com/office/drawing/2014/main" id="{12608797-802A-4633-9BAC-0437B844D05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190750" y="3048000"/>
            <a:ext cx="4762500" cy="1666875"/>
          </a:xfrm>
          <a:prstGeom prst="rect">
            <a:avLst/>
          </a:prstGeom>
        </p:spPr>
      </p:pic>
      <p:sp>
        <p:nvSpPr>
          <p:cNvPr id="11" name="Slide Number Placeholder 10">
            <a:extLst>
              <a:ext uri="{FF2B5EF4-FFF2-40B4-BE49-F238E27FC236}">
                <a16:creationId xmlns:a16="http://schemas.microsoft.com/office/drawing/2014/main" id="{F2D0B20A-19DA-4178-AAF6-FD0913514085}"/>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19</a:t>
            </a:fld>
            <a:endParaRPr lang="en-US"/>
          </a:p>
        </p:txBody>
      </p:sp>
    </p:spTree>
    <p:extLst>
      <p:ext uri="{BB962C8B-B14F-4D97-AF65-F5344CB8AC3E}">
        <p14:creationId xmlns:p14="http://schemas.microsoft.com/office/powerpoint/2010/main" val="364383212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Cadena de mando </a:t>
            </a:r>
          </a:p>
        </p:txBody>
      </p:sp>
      <p:sp>
        <p:nvSpPr>
          <p:cNvPr id="3" name="Content Placeholder 2">
            <a:extLst>
              <a:ext uri="{FF2B5EF4-FFF2-40B4-BE49-F238E27FC236}">
                <a16:creationId xmlns:a16="http://schemas.microsoft.com/office/drawing/2014/main" id="{B6ADCAE0-A0E4-4A23-8DC8-CD9F3758912E}"/>
              </a:ext>
            </a:extLst>
          </p:cNvPr>
          <p:cNvSpPr>
            <a:spLocks noGrp="1"/>
          </p:cNvSpPr>
          <p:nvPr>
            <p:ph sz="quarter" idx="13"/>
          </p:nvPr>
        </p:nvSpPr>
        <p:spPr/>
        <p:txBody>
          <a:bodyPr/>
          <a:lstStyle/>
          <a:p>
            <a:pPr>
              <a:spcBef>
                <a:spcPct val="100000"/>
              </a:spcBef>
              <a:buSzPct val="99000"/>
            </a:pPr>
            <a:r>
              <a:rPr lang="es-ES" kern="1200">
                <a:sym typeface="Arial"/>
              </a:rPr>
              <a:t>Se utiliza una línea de autoridad ordenada para el flujo de asignaciones de tareas y solicitudes de recursos. Esta línea de autoridad fluye hacia abajo a través de la estructura organizativa. </a:t>
            </a:r>
            <a:endParaRPr lang="en-US"/>
          </a:p>
        </p:txBody>
      </p:sp>
      <p:pic>
        <p:nvPicPr>
          <p:cNvPr id="8" name="Content Placeholder 7" descr="The organizational chart shows the orderly line of authority flowing from the Incident Commander through the Operations Section to the Operations Section and Planning Section beneath it.">
            <a:extLst>
              <a:ext uri="{FF2B5EF4-FFF2-40B4-BE49-F238E27FC236}">
                <a16:creationId xmlns:a16="http://schemas.microsoft.com/office/drawing/2014/main" id="{FEFDC541-0AB6-4E4B-87F6-87924A178DA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708697" y="3471863"/>
            <a:ext cx="3726605" cy="2233612"/>
          </a:xfrm>
          <a:prstGeom prst="rect">
            <a:avLst/>
          </a:prstGeom>
        </p:spPr>
      </p:pic>
      <p:sp>
        <p:nvSpPr>
          <p:cNvPr id="9" name="Slide Number Placeholder 8">
            <a:extLst>
              <a:ext uri="{FF2B5EF4-FFF2-40B4-BE49-F238E27FC236}">
                <a16:creationId xmlns:a16="http://schemas.microsoft.com/office/drawing/2014/main" id="{8171B936-7AB2-4155-BBC5-858E75945B07}"/>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a:t>
            </a:fld>
            <a:endParaRPr lang="en-US"/>
          </a:p>
        </p:txBody>
      </p:sp>
    </p:spTree>
    <p:extLst>
      <p:ext uri="{BB962C8B-B14F-4D97-AF65-F5344CB8AC3E}">
        <p14:creationId xmlns:p14="http://schemas.microsoft.com/office/powerpoint/2010/main" val="16912145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Evaluación de la gestión de incidentes </a:t>
            </a:r>
            <a:endParaRPr lang="en-US"/>
          </a:p>
        </p:txBody>
      </p:sp>
      <p:sp>
        <p:nvSpPr>
          <p:cNvPr id="3" name="Content Placeholder 2">
            <a:extLst>
              <a:ext uri="{FF2B5EF4-FFF2-40B4-BE49-F238E27FC236}">
                <a16:creationId xmlns:a16="http://schemas.microsoft.com/office/drawing/2014/main" id="{4620D306-417E-48F2-9CBC-C5D335793A2C}"/>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La evaluación es una importante responsabilidad de liderazgo, y se realiza después de una actividad importante para permitir que los empleados y líderes descubran qué sucedió y por qué. Los métodos de evaluación incluyen: </a:t>
            </a:r>
          </a:p>
          <a:p>
            <a:pPr fontAlgn="auto">
              <a:spcBef>
                <a:spcPct val="100000"/>
              </a:spcBef>
              <a:spcAft>
                <a:spcPts val="0"/>
              </a:spcAft>
              <a:buSzPct val="99000"/>
              <a:tabLst/>
            </a:pPr>
            <a:r>
              <a:rPr lang="es-ES" kern="1200">
                <a:sym typeface="Arial"/>
              </a:rPr>
              <a:t>Informe de acción correctiva / Revisión posterior a la acción (AAR) </a:t>
            </a:r>
          </a:p>
          <a:p>
            <a:pPr fontAlgn="auto">
              <a:spcBef>
                <a:spcPct val="100000"/>
              </a:spcBef>
              <a:spcAft>
                <a:spcPts val="0"/>
              </a:spcAft>
              <a:buSzPct val="99000"/>
              <a:tabLst/>
            </a:pPr>
            <a:r>
              <a:rPr lang="es-ES" kern="1200">
                <a:sym typeface="Arial"/>
              </a:rPr>
              <a:t>• Análisis post-incidente (PIA) </a:t>
            </a:r>
          </a:p>
          <a:p>
            <a:pPr fontAlgn="auto">
              <a:spcBef>
                <a:spcPct val="100000"/>
              </a:spcBef>
              <a:spcAft>
                <a:spcPts val="0"/>
              </a:spcAft>
              <a:buSzPct val="99000"/>
              <a:tabLst/>
            </a:pPr>
            <a:r>
              <a:rPr lang="es-ES" kern="1200">
                <a:sym typeface="Arial"/>
              </a:rPr>
              <a:t>•Interrogación </a:t>
            </a:r>
          </a:p>
          <a:p>
            <a:pPr fontAlgn="auto">
              <a:spcBef>
                <a:spcPct val="100000"/>
              </a:spcBef>
              <a:spcAft>
                <a:spcPts val="0"/>
              </a:spcAft>
              <a:buSzPct val="99000"/>
              <a:tabLst/>
            </a:pPr>
            <a:r>
              <a:rPr lang="es-ES" kern="1200">
                <a:sym typeface="Arial"/>
              </a:rPr>
              <a:t>• Crítica posterior al incidente. </a:t>
            </a:r>
          </a:p>
          <a:p>
            <a:pPr fontAlgn="auto">
              <a:spcBef>
                <a:spcPct val="100000"/>
              </a:spcBef>
              <a:spcAft>
                <a:spcPts val="0"/>
              </a:spcAft>
              <a:buSzPct val="99000"/>
              <a:tabLst/>
            </a:pPr>
            <a:r>
              <a:rPr lang="es-ES" kern="1200">
                <a:sym typeface="Arial"/>
              </a:rPr>
              <a:t>• Planes de mitigación.</a:t>
            </a:r>
            <a:endParaRPr lang="en-US"/>
          </a:p>
        </p:txBody>
      </p:sp>
      <p:pic>
        <p:nvPicPr>
          <p:cNvPr id="8" name="Content Placeholder 7" descr="Hands sitting on top of papers">
            <a:extLst>
              <a:ext uri="{FF2B5EF4-FFF2-40B4-BE49-F238E27FC236}">
                <a16:creationId xmlns:a16="http://schemas.microsoft.com/office/drawing/2014/main" id="{CF9D9F5C-7D69-41A9-8E89-9EFD9A15263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3BB74A16-4618-4DEE-B2B7-231C6B9EEA54}"/>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20</a:t>
            </a:fld>
            <a:endParaRPr lang="en-US"/>
          </a:p>
        </p:txBody>
      </p:sp>
    </p:spTree>
    <p:extLst>
      <p:ext uri="{BB962C8B-B14F-4D97-AF65-F5344CB8AC3E}">
        <p14:creationId xmlns:p14="http://schemas.microsoft.com/office/powerpoint/2010/main" val="3349013511"/>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Usando terminología común </a:t>
            </a:r>
          </a:p>
        </p:txBody>
      </p:sp>
      <p:sp>
        <p:nvSpPr>
          <p:cNvPr id="3" name="Content Placeholder 2">
            <a:extLst>
              <a:ext uri="{FF2B5EF4-FFF2-40B4-BE49-F238E27FC236}">
                <a16:creationId xmlns:a16="http://schemas.microsoft.com/office/drawing/2014/main" id="{F6EA0497-D1BF-45B3-B4B9-3ED3A4902148}"/>
              </a:ext>
            </a:extLst>
          </p:cNvPr>
          <p:cNvSpPr>
            <a:spLocks noGrp="1"/>
          </p:cNvSpPr>
          <p:nvPr>
            <p:ph sz="quarter" idx="13"/>
          </p:nvPr>
        </p:nvSpPr>
        <p:spPr/>
        <p:txBody>
          <a:bodyPr>
            <a:normAutofit fontScale="92500" lnSpcReduction="10000"/>
          </a:bodyPr>
          <a:lstStyle/>
          <a:p>
            <a:pPr fontAlgn="auto">
              <a:spcBef>
                <a:spcPct val="100000"/>
              </a:spcBef>
              <a:spcAft>
                <a:spcPts val="0"/>
              </a:spcAft>
              <a:buSzPct val="99000"/>
              <a:tabLst/>
            </a:pPr>
            <a:r>
              <a:rPr lang="es-ES" kern="1200">
                <a:sym typeface="Arial"/>
              </a:rPr>
              <a:t>ICS establece una terminología común que permite que diversas entidades de apoyo y gestión de incidentes trabajen juntas. </a:t>
            </a:r>
          </a:p>
          <a:p>
            <a:pPr fontAlgn="auto">
              <a:spcBef>
                <a:spcPct val="100000"/>
              </a:spcBef>
              <a:spcAft>
                <a:spcPts val="0"/>
              </a:spcAft>
              <a:buSzPct val="99000"/>
              <a:tabLst/>
            </a:pPr>
            <a:r>
              <a:rPr lang="es-ES" kern="1200">
                <a:sym typeface="Arial"/>
              </a:rPr>
              <a:t>Las funciones principales y las unidades funcionales con responsabilidades de gestión de incidentes se nombran y definen. La terminología para los elementos organizacionales involucrados es estándar y consistente. </a:t>
            </a:r>
            <a:endParaRPr lang="en-US"/>
          </a:p>
        </p:txBody>
      </p:sp>
      <p:pic>
        <p:nvPicPr>
          <p:cNvPr id="8" name="Content Placeholder 7" descr="Man and Woman looking at computers">
            <a:extLst>
              <a:ext uri="{FF2B5EF4-FFF2-40B4-BE49-F238E27FC236}">
                <a16:creationId xmlns:a16="http://schemas.microsoft.com/office/drawing/2014/main" id="{BE88056A-AECF-41F1-B8FE-7E13690555B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66A248D7-33B3-4A5A-882D-1F341E254066}"/>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21</a:t>
            </a:fld>
            <a:endParaRPr lang="en-US"/>
          </a:p>
        </p:txBody>
      </p:sp>
    </p:spTree>
    <p:extLst>
      <p:ext uri="{BB962C8B-B14F-4D97-AF65-F5344CB8AC3E}">
        <p14:creationId xmlns:p14="http://schemas.microsoft.com/office/powerpoint/2010/main" val="899080930"/>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Organización ICS: Revisión </a:t>
            </a:r>
          </a:p>
        </p:txBody>
      </p:sp>
      <p:sp>
        <p:nvSpPr>
          <p:cNvPr id="3" name="Content Placeholder 2">
            <a:extLst>
              <a:ext uri="{FF2B5EF4-FFF2-40B4-BE49-F238E27FC236}">
                <a16:creationId xmlns:a16="http://schemas.microsoft.com/office/drawing/2014/main" id="{AAB224DA-89FC-429D-B3DF-56C08DD0558E}"/>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 organización ICS: </a:t>
            </a:r>
          </a:p>
          <a:p>
            <a:pPr fontAlgn="auto">
              <a:spcBef>
                <a:spcPct val="100000"/>
              </a:spcBef>
              <a:spcAft>
                <a:spcPts val="0"/>
              </a:spcAft>
              <a:buSzPct val="99000"/>
              <a:tabLst/>
            </a:pPr>
            <a:r>
              <a:rPr lang="es-ES" kern="1200">
                <a:sym typeface="Arial"/>
              </a:rPr>
              <a:t>Normalmente está estructurado para facilitar las actividades en cinco áreas funcionales principales: comando, operaciones, planificación, logística y finanzas / administración </a:t>
            </a:r>
          </a:p>
          <a:p>
            <a:pPr fontAlgn="auto">
              <a:spcBef>
                <a:spcPct val="100000"/>
              </a:spcBef>
              <a:spcAft>
                <a:spcPts val="0"/>
              </a:spcAft>
              <a:buSzPct val="99000"/>
              <a:tabLst/>
            </a:pPr>
            <a:r>
              <a:rPr lang="es-ES" kern="1200">
                <a:sym typeface="Arial"/>
              </a:rPr>
              <a:t>Es adaptable a cualquier emergencia o incidente al que se espera que respondan las agencias nacionales de gestión de incidents</a:t>
            </a:r>
          </a:p>
          <a:p>
            <a:pPr fontAlgn="auto">
              <a:spcBef>
                <a:spcPct val="100000"/>
              </a:spcBef>
              <a:spcAft>
                <a:spcPts val="0"/>
              </a:spcAft>
              <a:buSzPct val="99000"/>
              <a:tabLst/>
            </a:pPr>
            <a:r>
              <a:rPr lang="es-ES" kern="1200">
                <a:sym typeface="Arial"/>
              </a:rPr>
              <a:t>Tiene una estructura organizativa escalable que se basa en el tamaño y la complejidad del incidente</a:t>
            </a:r>
          </a:p>
          <a:p>
            <a:pPr fontAlgn="auto">
              <a:spcBef>
                <a:spcPct val="100000"/>
              </a:spcBef>
              <a:spcAft>
                <a:spcPts val="0"/>
              </a:spcAft>
              <a:buSzPct val="99000"/>
              <a:tabLst/>
            </a:pPr>
            <a:r>
              <a:rPr lang="es-ES" kern="1200">
                <a:sym typeface="Arial"/>
              </a:rPr>
              <a:t>Sin embargo, esta flexibilidad NO permite la modificación del lenguaje estándar, común utilizado para referirse a los componentes o posiciones de la organización. </a:t>
            </a:r>
            <a:endParaRPr lang="en-US"/>
          </a:p>
        </p:txBody>
      </p:sp>
      <p:pic>
        <p:nvPicPr>
          <p:cNvPr id="8" name="Content Placeholder 7" descr="Sample Blank Organizational Chart">
            <a:extLst>
              <a:ext uri="{FF2B5EF4-FFF2-40B4-BE49-F238E27FC236}">
                <a16:creationId xmlns:a16="http://schemas.microsoft.com/office/drawing/2014/main" id="{2F623EB6-FF3D-41B8-8A7A-7EE1EFE2178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359559" y="2202016"/>
            <a:ext cx="2539682" cy="2463492"/>
          </a:xfrm>
          <a:prstGeom prst="rect">
            <a:avLst/>
          </a:prstGeom>
        </p:spPr>
      </p:pic>
      <p:sp>
        <p:nvSpPr>
          <p:cNvPr id="9" name="Slide Number Placeholder 8">
            <a:extLst>
              <a:ext uri="{FF2B5EF4-FFF2-40B4-BE49-F238E27FC236}">
                <a16:creationId xmlns:a16="http://schemas.microsoft.com/office/drawing/2014/main" id="{1A281243-C0CC-4226-A95A-DB4479F12432}"/>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22</a:t>
            </a:fld>
            <a:endParaRPr lang="en-US"/>
          </a:p>
        </p:txBody>
      </p:sp>
    </p:spTree>
    <p:extLst>
      <p:ext uri="{BB962C8B-B14F-4D97-AF65-F5344CB8AC3E}">
        <p14:creationId xmlns:p14="http://schemas.microsoft.com/office/powerpoint/2010/main" val="457784181"/>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Organización ICS: Repaso (Continuación)</a:t>
            </a:r>
          </a:p>
        </p:txBody>
      </p:sp>
      <p:sp>
        <p:nvSpPr>
          <p:cNvPr id="8" name="Content Placeholder 7">
            <a:extLst>
              <a:ext uri="{FF2B5EF4-FFF2-40B4-BE49-F238E27FC236}">
                <a16:creationId xmlns:a16="http://schemas.microsoft.com/office/drawing/2014/main" id="{A6F5C835-E6EA-4859-ABD7-DDE82091B930}"/>
              </a:ext>
            </a:extLst>
          </p:cNvPr>
          <p:cNvSpPr>
            <a:spLocks noGrp="1"/>
          </p:cNvSpPr>
          <p:nvPr>
            <p:ph sz="quarter" idx="13"/>
          </p:nvPr>
        </p:nvSpPr>
        <p:spPr/>
        <p:txBody>
          <a:bodyPr>
            <a:normAutofit lnSpcReduction="10000"/>
          </a:bodyPr>
          <a:lstStyle/>
          <a:p>
            <a:pPr>
              <a:spcBef>
                <a:spcPct val="100000"/>
              </a:spcBef>
              <a:buSzPct val="99000"/>
            </a:pPr>
            <a:r>
              <a:rPr lang="es-ES" kern="1200">
                <a:sym typeface="Arial"/>
              </a:rPr>
              <a:t>La próxima serie de preguntas evaluará qué parte de esta terminología recuerdas del curso ICS 100. </a:t>
            </a:r>
            <a:endParaRPr lang="en-US"/>
          </a:p>
        </p:txBody>
      </p:sp>
      <p:pic>
        <p:nvPicPr>
          <p:cNvPr id="10" name="Content Placeholder 9" descr="ICS Organizational chart showing Incident Commander, Public Information Officer, Liaison Officer, Safety Officer, Operations Section, Staging Area, Branches, Divisions, Groups, Strike Team/Resource Team, Task Force, Single Resource, Air Ops Branch. Planning Section, Resources Unit, Demob Unit, Situation Unit, Doc Unit. Logistics Section, Service Branch, Comm Unit, Medical Unit, Food Unit, Support Branch, Supply Unit, Facilities Unit, Ground Support Unit. Finance/Administration Section, Time Unit, Procurement Unit, Compensation Claims Unit, Cost Unit.">
            <a:extLst>
              <a:ext uri="{FF2B5EF4-FFF2-40B4-BE49-F238E27FC236}">
                <a16:creationId xmlns:a16="http://schemas.microsoft.com/office/drawing/2014/main" id="{5AF7B3B1-8C50-4774-92DD-B5E1A02A651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972035" y="2057400"/>
            <a:ext cx="5199929" cy="3648075"/>
          </a:xfrm>
          <a:prstGeom prst="rect">
            <a:avLst/>
          </a:prstGeom>
        </p:spPr>
      </p:pic>
      <p:sp>
        <p:nvSpPr>
          <p:cNvPr id="11" name="Slide Number Placeholder 10">
            <a:extLst>
              <a:ext uri="{FF2B5EF4-FFF2-40B4-BE49-F238E27FC236}">
                <a16:creationId xmlns:a16="http://schemas.microsoft.com/office/drawing/2014/main" id="{9ACF0205-E4D0-4034-8816-A555E0FCF127}"/>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23</a:t>
            </a:fld>
            <a:endParaRPr lang="en-US"/>
          </a:p>
        </p:txBody>
      </p:sp>
    </p:spTree>
    <p:extLst>
      <p:ext uri="{BB962C8B-B14F-4D97-AF65-F5344CB8AC3E}">
        <p14:creationId xmlns:p14="http://schemas.microsoft.com/office/powerpoint/2010/main" val="3607595119"/>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Manejo de NIMS: Rango de control manejable </a:t>
            </a:r>
            <a:endParaRPr lang="en-US"/>
          </a:p>
        </p:txBody>
      </p:sp>
      <p:sp>
        <p:nvSpPr>
          <p:cNvPr id="3" name="Content Placeholder 2">
            <a:extLst>
              <a:ext uri="{FF2B5EF4-FFF2-40B4-BE49-F238E27FC236}">
                <a16:creationId xmlns:a16="http://schemas.microsoft.com/office/drawing/2014/main" id="{B67E2ED5-ADBC-4DA1-B6E3-7548824B6B1E}"/>
              </a:ext>
            </a:extLst>
          </p:cNvPr>
          <p:cNvSpPr>
            <a:spLocks noGrp="1"/>
          </p:cNvSpPr>
          <p:nvPr>
            <p:ph sz="quarter" idx="13"/>
          </p:nvPr>
        </p:nvSpPr>
        <p:spPr/>
        <p:txBody>
          <a:bodyPr>
            <a:normAutofit fontScale="77500" lnSpcReduction="20000"/>
          </a:bodyPr>
          <a:lstStyle/>
          <a:p>
            <a:pPr>
              <a:spcBef>
                <a:spcPct val="100000"/>
              </a:spcBef>
              <a:buSzPct val="99000"/>
            </a:pPr>
            <a:r>
              <a:rPr lang="es-ES" kern="1200">
                <a:sym typeface="Arial"/>
              </a:rPr>
              <a:t>El intervalo óptimo de control para la gestión de incidentes es de un supervisor a cinco subordinados; sin embargo, el manejo efectivo de incidentes frecuentemente requiere razones significativamente diferentes de esto. La proporción 1: 5 es una guía, y el personal de incidentes utiliza su mejor criterio para determinar la distribución real de los subordinados a los supervisores para un incidente determinado o la activación de EOC.</a:t>
            </a:r>
            <a:endParaRPr lang="en-US"/>
          </a:p>
        </p:txBody>
      </p:sp>
      <p:pic>
        <p:nvPicPr>
          <p:cNvPr id="8" name="Content Placeholder 7" descr="Image shows 2 pyramids - first pyramid shows 3 people at the bottom of the pyramid with arrows pointing to 1 person at the top. The other pyramid shows 7 people at the bottom of the pyramid with arrows pointing to one person at the top.  ICS span of control for any supervisor is between 3 and 7 subordinates, and optimally does not exceed 5 subordinates.">
            <a:extLst>
              <a:ext uri="{FF2B5EF4-FFF2-40B4-BE49-F238E27FC236}">
                <a16:creationId xmlns:a16="http://schemas.microsoft.com/office/drawing/2014/main" id="{C273C296-B8C1-463A-981B-62280A26214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206920" y="3699780"/>
            <a:ext cx="2730159" cy="1777778"/>
          </a:xfrm>
          <a:prstGeom prst="rect">
            <a:avLst/>
          </a:prstGeom>
        </p:spPr>
      </p:pic>
      <p:sp>
        <p:nvSpPr>
          <p:cNvPr id="9" name="Slide Number Placeholder 8">
            <a:extLst>
              <a:ext uri="{FF2B5EF4-FFF2-40B4-BE49-F238E27FC236}">
                <a16:creationId xmlns:a16="http://schemas.microsoft.com/office/drawing/2014/main" id="{7A5E7025-AD07-492C-8B2A-BBFF63C7254F}"/>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24</a:t>
            </a:fld>
            <a:endParaRPr lang="en-US"/>
          </a:p>
        </p:txBody>
      </p:sp>
    </p:spTree>
    <p:extLst>
      <p:ext uri="{BB962C8B-B14F-4D97-AF65-F5344CB8AC3E}">
        <p14:creationId xmlns:p14="http://schemas.microsoft.com/office/powerpoint/2010/main" val="3596773731"/>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Ámbito de control </a:t>
            </a:r>
          </a:p>
        </p:txBody>
      </p:sp>
      <p:sp>
        <p:nvSpPr>
          <p:cNvPr id="8" name="Slide Number Placeholder 7">
            <a:extLst>
              <a:ext uri="{FF2B5EF4-FFF2-40B4-BE49-F238E27FC236}">
                <a16:creationId xmlns:a16="http://schemas.microsoft.com/office/drawing/2014/main" id="{F5686667-F43F-427E-A9C7-C98087EB2AF1}"/>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25</a:t>
            </a:fld>
            <a:endParaRPr lang="en-US"/>
          </a:p>
        </p:txBody>
      </p:sp>
      <p:pic>
        <p:nvPicPr>
          <p:cNvPr id="7" name="Content Placeholder 6" descr="Discussion Question">
            <a:extLst>
              <a:ext uri="{FF2B5EF4-FFF2-40B4-BE49-F238E27FC236}">
                <a16:creationId xmlns:a16="http://schemas.microsoft.com/office/drawing/2014/main" id="{0C390DE5-265D-4034-A705-F4D5AE0F3690}"/>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1BC43365-4FBA-4B66-8D53-C299510C0C0F}"/>
              </a:ext>
            </a:extLst>
          </p:cNvPr>
          <p:cNvSpPr>
            <a:spLocks noGrp="1"/>
          </p:cNvSpPr>
          <p:nvPr>
            <p:ph sz="quarter" idx="14"/>
          </p:nvPr>
        </p:nvSpPr>
        <p:spPr/>
        <p:txBody>
          <a:bodyPr/>
          <a:lstStyle/>
          <a:p>
            <a:r>
              <a:rPr lang="es-ES" dirty="0">
                <a:sym typeface="Arial"/>
              </a:rPr>
              <a:t>¿Qué influye en el lapso de control? </a:t>
            </a:r>
            <a:endParaRPr lang="en-US" dirty="0"/>
          </a:p>
        </p:txBody>
      </p:sp>
    </p:spTree>
    <p:extLst>
      <p:ext uri="{BB962C8B-B14F-4D97-AF65-F5344CB8AC3E}">
        <p14:creationId xmlns:p14="http://schemas.microsoft.com/office/powerpoint/2010/main" val="3175440115"/>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Organización modular </a:t>
            </a:r>
          </a:p>
        </p:txBody>
      </p:sp>
      <p:sp>
        <p:nvSpPr>
          <p:cNvPr id="3" name="Content Placeholder 2">
            <a:extLst>
              <a:ext uri="{FF2B5EF4-FFF2-40B4-BE49-F238E27FC236}">
                <a16:creationId xmlns:a16="http://schemas.microsoft.com/office/drawing/2014/main" id="{DC90A0B2-772B-414F-9DEE-9035F8709E2A}"/>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 organización ICS se adhiere a una filosofía de "la forma sigue a la función". El tamaño de la organización actual y la del siguiente período operacional se determina a través del proceso de planificación de incidentes. </a:t>
            </a:r>
          </a:p>
          <a:p>
            <a:pPr fontAlgn="auto">
              <a:spcBef>
                <a:spcPct val="100000"/>
              </a:spcBef>
              <a:spcAft>
                <a:spcPts val="0"/>
              </a:spcAft>
              <a:buSzPct val="99000"/>
              <a:tabLst/>
            </a:pPr>
            <a:r>
              <a:rPr lang="es-ES" kern="1200">
                <a:sym typeface="Arial"/>
              </a:rPr>
              <a:t>Debido a que el ICS es un concepto modular, la gestión del alcance del control se logra mediante la organización de recursos en Equipos, Divisiones, Grupos, Sucursales o Secciones. Cuando la relación de supervisor a subordinado excede el intervalo de control manejable, se pueden establecer Equipos, Divisiones, Grupos, Sucursales o Secciones adicionales. Cuando un supervisor está administrando muy pocos subordinados, las Secciones, Sucursales, Divisiones, Grupos o Equipos pueden reorganizarse o desmovilizarse para alcanzar un alcance de control más efectivo. </a:t>
            </a:r>
            <a:endParaRPr lang="en-US"/>
          </a:p>
        </p:txBody>
      </p:sp>
      <p:pic>
        <p:nvPicPr>
          <p:cNvPr id="8" name="Content Placeholder 7" descr="Image shows 2 pyramids - first pyramid shows 3 people at the bottom of the pyramid with arrows pointing to 1 person at the top. The other pyramid shows 7 people at the bottom of the pyramid with arrows pointing to one person at the top.  ICS span of control for any supervisor is between 3 and 7 subordinates, and optimally does not exceed 5 subordinates.">
            <a:extLst>
              <a:ext uri="{FF2B5EF4-FFF2-40B4-BE49-F238E27FC236}">
                <a16:creationId xmlns:a16="http://schemas.microsoft.com/office/drawing/2014/main" id="{552F4CB3-FAE3-465B-B01D-FC3E3C91961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264320" y="2544873"/>
            <a:ext cx="2730159" cy="1777778"/>
          </a:xfrm>
          <a:prstGeom prst="rect">
            <a:avLst/>
          </a:prstGeom>
        </p:spPr>
      </p:pic>
      <p:sp>
        <p:nvSpPr>
          <p:cNvPr id="9" name="Slide Number Placeholder 8">
            <a:extLst>
              <a:ext uri="{FF2B5EF4-FFF2-40B4-BE49-F238E27FC236}">
                <a16:creationId xmlns:a16="http://schemas.microsoft.com/office/drawing/2014/main" id="{C7228908-E9CA-453C-907E-E1AB22EF9571}"/>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26</a:t>
            </a:fld>
            <a:endParaRPr lang="en-US"/>
          </a:p>
        </p:txBody>
      </p:sp>
    </p:spTree>
    <p:extLst>
      <p:ext uri="{BB962C8B-B14F-4D97-AF65-F5344CB8AC3E}">
        <p14:creationId xmlns:p14="http://schemas.microsoft.com/office/powerpoint/2010/main" val="2183984645"/>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Estructura organizacional tipica </a:t>
            </a:r>
          </a:p>
        </p:txBody>
      </p:sp>
      <p:sp>
        <p:nvSpPr>
          <p:cNvPr id="3" name="Content Placeholder 2">
            <a:extLst>
              <a:ext uri="{FF2B5EF4-FFF2-40B4-BE49-F238E27FC236}">
                <a16:creationId xmlns:a16="http://schemas.microsoft.com/office/drawing/2014/main" id="{F1B33075-F12F-471E-969A-8CCCC0F4148F}"/>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 respuesta inicial a la mayoría de los incidentes domésticos suele ser manejada por los centros de despacho locales "911", el personal de respuesta a emergencias dentro de una jurisdicción única y los partidarios directos de los servicios de emergencia. La mayoría de las respuestas no necesitan ir más lejos. </a:t>
            </a:r>
          </a:p>
          <a:p>
            <a:pPr fontAlgn="auto">
              <a:spcBef>
                <a:spcPct val="100000"/>
              </a:spcBef>
              <a:spcAft>
                <a:spcPts val="0"/>
              </a:spcAft>
              <a:buSzPct val="99000"/>
              <a:tabLst/>
            </a:pPr>
            <a:r>
              <a:rPr lang="es-ES" kern="1200">
                <a:sym typeface="Arial"/>
              </a:rPr>
              <a:t>Aproximadamente el 95% de todos los incidentes son pequeñas respuestas que incluyen: </a:t>
            </a:r>
          </a:p>
          <a:p>
            <a:pPr fontAlgn="auto">
              <a:spcBef>
                <a:spcPct val="100000"/>
              </a:spcBef>
              <a:spcAft>
                <a:spcPts val="0"/>
              </a:spcAft>
              <a:buSzPct val="99000"/>
              <a:tabLst/>
            </a:pPr>
            <a:r>
              <a:rPr lang="es-ES" kern="1200">
                <a:sym typeface="Arial"/>
              </a:rPr>
              <a:t>Comando: Comandante del incidente y otro Estado Mayor del Comando </a:t>
            </a:r>
          </a:p>
          <a:p>
            <a:pPr fontAlgn="auto">
              <a:spcBef>
                <a:spcPct val="100000"/>
              </a:spcBef>
              <a:spcAft>
                <a:spcPts val="0"/>
              </a:spcAft>
              <a:buSzPct val="99000"/>
              <a:tabLst/>
            </a:pPr>
            <a:r>
              <a:rPr lang="es-ES" kern="1200">
                <a:sym typeface="Arial"/>
              </a:rPr>
              <a:t>Recurso único: un individuo, una pieza de equipo y su complemento de personal, o una cuadrilla o equipo establecido de individuos con un supervisor de trabajo identificado que se puede usar en un incidente</a:t>
            </a:r>
            <a:endParaRPr lang="en-US"/>
          </a:p>
        </p:txBody>
      </p:sp>
      <p:pic>
        <p:nvPicPr>
          <p:cNvPr id="8" name="Content Placeholder 7" descr="Image of Incident Commander and three photos of professional areas. Top photo is an ambulance, middle photo is firefighters, bottom photo is police officer.">
            <a:extLst>
              <a:ext uri="{FF2B5EF4-FFF2-40B4-BE49-F238E27FC236}">
                <a16:creationId xmlns:a16="http://schemas.microsoft.com/office/drawing/2014/main" id="{3F9DCA18-22C7-479B-91E1-F52BD6BB4EE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010150" y="2090737"/>
            <a:ext cx="3238500" cy="2686050"/>
          </a:xfrm>
          <a:prstGeom prst="rect">
            <a:avLst/>
          </a:prstGeom>
        </p:spPr>
      </p:pic>
      <p:sp>
        <p:nvSpPr>
          <p:cNvPr id="9" name="Slide Number Placeholder 8">
            <a:extLst>
              <a:ext uri="{FF2B5EF4-FFF2-40B4-BE49-F238E27FC236}">
                <a16:creationId xmlns:a16="http://schemas.microsoft.com/office/drawing/2014/main" id="{78A166EF-2469-41CF-878B-86CC30E83325}"/>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27</a:t>
            </a:fld>
            <a:endParaRPr lang="en-US"/>
          </a:p>
        </p:txBody>
      </p:sp>
    </p:spTree>
    <p:extLst>
      <p:ext uri="{BB962C8B-B14F-4D97-AF65-F5344CB8AC3E}">
        <p14:creationId xmlns:p14="http://schemas.microsoft.com/office/powerpoint/2010/main" val="925789917"/>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Incidentes en expansión </a:t>
            </a:r>
          </a:p>
        </p:txBody>
      </p:sp>
      <p:sp>
        <p:nvSpPr>
          <p:cNvPr id="15" name="Slide Number Placeholder 14">
            <a:extLst>
              <a:ext uri="{FF2B5EF4-FFF2-40B4-BE49-F238E27FC236}">
                <a16:creationId xmlns:a16="http://schemas.microsoft.com/office/drawing/2014/main" id="{B7D4D126-5FB6-42AE-96C0-6B5AF8579B3C}"/>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28</a:t>
            </a:fld>
            <a:endParaRPr lang="en-US"/>
          </a:p>
        </p:txBody>
      </p:sp>
      <p:sp>
        <p:nvSpPr>
          <p:cNvPr id="3" name="Content Placeholder 2">
            <a:extLst>
              <a:ext uri="{FF2B5EF4-FFF2-40B4-BE49-F238E27FC236}">
                <a16:creationId xmlns:a16="http://schemas.microsoft.com/office/drawing/2014/main" id="{7E256F38-DBCD-4829-BA35-16F56D4745F6}"/>
              </a:ext>
            </a:extLst>
          </p:cNvPr>
          <p:cNvSpPr>
            <a:spLocks noGrp="1"/>
          </p:cNvSpPr>
          <p:nvPr>
            <p:ph sz="quarter" idx="13"/>
          </p:nvPr>
        </p:nvSpPr>
        <p:spPr/>
        <p:txBody>
          <a:bodyPr>
            <a:normAutofit/>
          </a:bodyPr>
          <a:lstStyle/>
          <a:p>
            <a:pPr fontAlgn="auto">
              <a:spcBef>
                <a:spcPct val="100000"/>
              </a:spcBef>
              <a:buSzPct val="99000"/>
              <a:tabLst/>
            </a:pPr>
            <a:r>
              <a:rPr lang="es-ES" kern="1200" dirty="0">
                <a:sym typeface="Arial"/>
              </a:rPr>
              <a:t>Los incidentes que comienzan con recursos individuales pueden expandirse rápidamente, lo que requiere importantes recursos adicionales y soporte operativo.</a:t>
            </a:r>
            <a:endParaRPr lang="en-US" b="1" kern="1200" dirty="0">
              <a:sym typeface="Arial"/>
            </a:endParaRPr>
          </a:p>
        </p:txBody>
      </p:sp>
      <p:pic>
        <p:nvPicPr>
          <p:cNvPr id="17" name="Content Placeholder 16" descr="Diagram/photos showing incident expanding to Branches, Divisions, Groups, Strike Team/Resource Team Task Force, and Single Resource.">
            <a:extLst>
              <a:ext uri="{FF2B5EF4-FFF2-40B4-BE49-F238E27FC236}">
                <a16:creationId xmlns:a16="http://schemas.microsoft.com/office/drawing/2014/main" id="{B4C1B283-7CF7-43F7-ACA7-FDE1E139CBD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0" y="2190750"/>
            <a:ext cx="4114800" cy="2486025"/>
          </a:xfrm>
          <a:prstGeom prst="rect">
            <a:avLst/>
          </a:prstGeom>
        </p:spPr>
      </p:pic>
    </p:spTree>
    <p:extLst>
      <p:ext uri="{BB962C8B-B14F-4D97-AF65-F5344CB8AC3E}">
        <p14:creationId xmlns:p14="http://schemas.microsoft.com/office/powerpoint/2010/main" val="4199600137"/>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Uso de los títulos de posición </a:t>
            </a:r>
            <a:endParaRPr lang="en-US"/>
          </a:p>
        </p:txBody>
      </p:sp>
      <p:sp>
        <p:nvSpPr>
          <p:cNvPr id="3" name="Content Placeholder 2">
            <a:extLst>
              <a:ext uri="{FF2B5EF4-FFF2-40B4-BE49-F238E27FC236}">
                <a16:creationId xmlns:a16="http://schemas.microsoft.com/office/drawing/2014/main" id="{E73360DE-2BC2-4C6F-BB21-C0358976F64C}"/>
              </a:ext>
            </a:extLst>
          </p:cNvPr>
          <p:cNvSpPr>
            <a:spLocks noGrp="1"/>
          </p:cNvSpPr>
          <p:nvPr>
            <p:ph sz="quarter" idx="13"/>
          </p:nvPr>
        </p:nvSpPr>
        <p:spPr/>
        <p:txBody>
          <a:bodyPr>
            <a:normAutofit fontScale="62500" lnSpcReduction="20000"/>
          </a:bodyPr>
          <a:lstStyle/>
          <a:p>
            <a:pPr marL="254000" lvl="1" indent="-254000" fontAlgn="auto">
              <a:spcBef>
                <a:spcPct val="100000"/>
              </a:spcBef>
              <a:spcAft>
                <a:spcPts val="0"/>
              </a:spcAft>
              <a:buSzPct val="99000"/>
              <a:buFont typeface="Arial"/>
              <a:buChar char="•"/>
              <a:tabLst/>
            </a:pPr>
            <a:r>
              <a:rPr lang="es-ES" kern="1200">
                <a:ea typeface="+mn-ea"/>
                <a:sym typeface="Arial"/>
              </a:rPr>
              <a:t>En cada nivel dentro de la organización de ICS, los individuos con cargos de responsabilidad primaria tienen títulos distintos. El uso de títulos de posición de ICS cumple específicamente estas importantes funciones: Proporciona un estándar común </a:t>
            </a:r>
          </a:p>
          <a:p>
            <a:pPr marL="254000" lvl="1" indent="-254000" fontAlgn="auto">
              <a:spcBef>
                <a:spcPct val="100000"/>
              </a:spcBef>
              <a:spcAft>
                <a:spcPts val="0"/>
              </a:spcAft>
              <a:buSzPct val="99000"/>
              <a:buFont typeface="Arial"/>
              <a:buChar char="•"/>
              <a:tabLst/>
            </a:pPr>
            <a:r>
              <a:rPr lang="es-ES" kern="1200">
                <a:ea typeface="+mn-ea"/>
                <a:sym typeface="Arial"/>
              </a:rPr>
              <a:t>Asegura que los individuos calificados ocupen puestos </a:t>
            </a:r>
          </a:p>
          <a:p>
            <a:pPr marL="254000" lvl="1" indent="-254000" fontAlgn="auto">
              <a:spcBef>
                <a:spcPct val="100000"/>
              </a:spcBef>
              <a:spcAft>
                <a:spcPts val="0"/>
              </a:spcAft>
              <a:buSzPct val="99000"/>
              <a:buFont typeface="Arial"/>
              <a:buChar char="•"/>
              <a:tabLst/>
            </a:pPr>
            <a:r>
              <a:rPr lang="es-ES" kern="1200">
                <a:ea typeface="+mn-ea"/>
                <a:sym typeface="Arial"/>
              </a:rPr>
              <a:t>Asegura que el personal debe ser calificado</a:t>
            </a:r>
          </a:p>
          <a:p>
            <a:pPr marL="254000" lvl="1" indent="-254000" fontAlgn="auto">
              <a:spcBef>
                <a:spcPct val="100000"/>
              </a:spcBef>
              <a:spcAft>
                <a:spcPts val="0"/>
              </a:spcAft>
              <a:buSzPct val="99000"/>
              <a:buFont typeface="Arial"/>
              <a:buChar char="•"/>
              <a:tabLst/>
            </a:pPr>
            <a:r>
              <a:rPr lang="es-ES" kern="1200">
                <a:ea typeface="+mn-ea"/>
                <a:sym typeface="Arial"/>
              </a:rPr>
              <a:t>Estandariza la comunicación. </a:t>
            </a:r>
          </a:p>
          <a:p>
            <a:pPr marL="254000" lvl="1" indent="-254000" fontAlgn="auto">
              <a:spcBef>
                <a:spcPct val="100000"/>
              </a:spcBef>
              <a:spcAft>
                <a:spcPts val="0"/>
              </a:spcAft>
              <a:buSzPct val="99000"/>
              <a:buFont typeface="Arial"/>
              <a:buChar char="•"/>
              <a:tabLst/>
            </a:pPr>
            <a:r>
              <a:rPr lang="es-ES" kern="1200">
                <a:ea typeface="+mn-ea"/>
                <a:sym typeface="Arial"/>
              </a:rPr>
              <a:t>Describe las responsabilidades del puesto.</a:t>
            </a:r>
            <a:endParaRPr lang="en-US"/>
          </a:p>
        </p:txBody>
      </p:sp>
      <p:pic>
        <p:nvPicPr>
          <p:cNvPr id="8" name="Content Placeholder 7" descr="Woman speaking on telephone">
            <a:extLst>
              <a:ext uri="{FF2B5EF4-FFF2-40B4-BE49-F238E27FC236}">
                <a16:creationId xmlns:a16="http://schemas.microsoft.com/office/drawing/2014/main" id="{BC6F80C4-341C-45C8-82C7-64120065064D}"/>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400" y="1979612"/>
            <a:ext cx="2286000" cy="2908300"/>
          </a:xfrm>
          <a:prstGeom prst="rect">
            <a:avLst/>
          </a:prstGeom>
        </p:spPr>
      </p:pic>
      <p:sp>
        <p:nvSpPr>
          <p:cNvPr id="9" name="Slide Number Placeholder 8">
            <a:extLst>
              <a:ext uri="{FF2B5EF4-FFF2-40B4-BE49-F238E27FC236}">
                <a16:creationId xmlns:a16="http://schemas.microsoft.com/office/drawing/2014/main" id="{0EBED680-0C19-4CAD-A86F-B9825B8A6DFB}"/>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29</a:t>
            </a:fld>
            <a:endParaRPr lang="en-US"/>
          </a:p>
        </p:txBody>
      </p:sp>
    </p:spTree>
    <p:extLst>
      <p:ext uri="{BB962C8B-B14F-4D97-AF65-F5344CB8AC3E}">
        <p14:creationId xmlns:p14="http://schemas.microsoft.com/office/powerpoint/2010/main" val="1699448487"/>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Unidad de comando </a:t>
            </a:r>
          </a:p>
        </p:txBody>
      </p:sp>
      <p:sp>
        <p:nvSpPr>
          <p:cNvPr id="3" name="Content Placeholder 2">
            <a:extLst>
              <a:ext uri="{FF2B5EF4-FFF2-40B4-BE49-F238E27FC236}">
                <a16:creationId xmlns:a16="http://schemas.microsoft.com/office/drawing/2014/main" id="{0EA73312-43CE-4B2C-BD5A-F4100346B293}"/>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b="1" kern="1200">
                <a:sym typeface="Arial"/>
              </a:rPr>
              <a:t>La unidad de mando</a:t>
            </a:r>
            <a:r>
              <a:rPr lang="es-ES" kern="1200">
                <a:sym typeface="Arial"/>
              </a:rPr>
              <a:t> significa que cada individuo involucrado en las operaciones de incidentes se asignará (y reportará) a un solo supervisor. </a:t>
            </a:r>
          </a:p>
          <a:p>
            <a:pPr fontAlgn="auto">
              <a:spcBef>
                <a:spcPct val="100000"/>
              </a:spcBef>
              <a:spcAft>
                <a:spcPts val="0"/>
              </a:spcAft>
              <a:buSzPct val="99000"/>
              <a:tabLst/>
            </a:pPr>
            <a:r>
              <a:rPr lang="es-ES" b="1" kern="1200">
                <a:sym typeface="Arial"/>
              </a:rPr>
              <a:t>La cadena de mando</a:t>
            </a:r>
            <a:r>
              <a:rPr lang="es-ES" kern="1200">
                <a:sym typeface="Arial"/>
              </a:rPr>
              <a:t> y la unidad de mando ayudan a garantizar que existan relaciones de informe claras y eliminen la confusión causada por múltiples directivas en conflicto. Los administradores de incidentes en todos los niveles deben poder controlar las acciones de todo el personal bajo su supervisión. </a:t>
            </a:r>
          </a:p>
          <a:p>
            <a:pPr fontAlgn="auto">
              <a:spcBef>
                <a:spcPct val="100000"/>
              </a:spcBef>
              <a:spcAft>
                <a:spcPts val="0"/>
              </a:spcAft>
              <a:buSzPct val="99000"/>
              <a:tabLst/>
            </a:pPr>
            <a:r>
              <a:rPr lang="es-ES" b="1" kern="1200">
                <a:sym typeface="Arial"/>
              </a:rPr>
              <a:t>Unity of command</a:t>
            </a:r>
            <a:r>
              <a:rPr lang="es-ES" kern="1200">
                <a:sym typeface="Arial"/>
              </a:rPr>
              <a:t> clears up many of the potential communication problems encountered in managing incidents or events because each individual maintains a formal communication relationship only with his or her immediate supervisor.</a:t>
            </a:r>
          </a:p>
          <a:p>
            <a:pPr fontAlgn="auto">
              <a:spcBef>
                <a:spcPct val="100000"/>
              </a:spcBef>
              <a:spcAft>
                <a:spcPts val="0"/>
              </a:spcAft>
              <a:buSzPct val="99000"/>
              <a:tabLst/>
            </a:pPr>
            <a:r>
              <a:rPr lang="es-ES" kern="1200">
                <a:sym typeface="Arial"/>
              </a:rPr>
              <a:t>¡No confunda la unidad de mando con el Comando Unificado! </a:t>
            </a:r>
            <a:endParaRPr lang="en-US"/>
          </a:p>
        </p:txBody>
      </p:sp>
      <p:pic>
        <p:nvPicPr>
          <p:cNvPr id="8" name="Content Placeholder 7" descr="Police officers (Mena Police Department) planning talking at an incident scene.">
            <a:extLst>
              <a:ext uri="{FF2B5EF4-FFF2-40B4-BE49-F238E27FC236}">
                <a16:creationId xmlns:a16="http://schemas.microsoft.com/office/drawing/2014/main" id="{BE847C2E-12E7-43DD-B446-D9E234D9DF7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1C180177-C039-420A-B011-2D8468D1BFE3}"/>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3</a:t>
            </a:fld>
            <a:endParaRPr lang="en-US"/>
          </a:p>
        </p:txBody>
      </p:sp>
    </p:spTree>
    <p:extLst>
      <p:ext uri="{BB962C8B-B14F-4D97-AF65-F5344CB8AC3E}">
        <p14:creationId xmlns:p14="http://schemas.microsoft.com/office/powerpoint/2010/main" val="1502563515"/>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dirty="0"/>
              <a:t>Títulos de posición de supervisión de ICS </a:t>
            </a:r>
            <a:endParaRPr lang="en-US" dirty="0"/>
          </a:p>
        </p:txBody>
      </p:sp>
      <p:sp>
        <p:nvSpPr>
          <p:cNvPr id="3" name="Content Placeholder 2">
            <a:extLst>
              <a:ext uri="{FF2B5EF4-FFF2-40B4-BE49-F238E27FC236}">
                <a16:creationId xmlns:a16="http://schemas.microsoft.com/office/drawing/2014/main" id="{32F5AABF-7526-4D66-9547-A6B764154CD3}"/>
              </a:ext>
            </a:extLst>
          </p:cNvPr>
          <p:cNvSpPr>
            <a:spLocks noGrp="1"/>
          </p:cNvSpPr>
          <p:nvPr>
            <p:ph idx="1"/>
          </p:nvPr>
        </p:nvSpPr>
        <p:spPr/>
        <p:txBody>
          <a:bodyPr/>
          <a:lstStyle/>
          <a:p>
            <a:pPr fontAlgn="auto">
              <a:spcBef>
                <a:spcPct val="100000"/>
              </a:spcBef>
              <a:spcAft>
                <a:spcPts val="0"/>
              </a:spcAft>
              <a:buSzPct val="99000"/>
              <a:tabLst/>
            </a:pPr>
            <a:r>
              <a:rPr lang="es-ES" kern="1200" dirty="0">
                <a:sym typeface="Arial"/>
              </a:rPr>
              <a:t>Los títulos para todos los niveles de supervisión de ICS se muestran en la siguiente tabla: </a:t>
            </a:r>
            <a:r>
              <a:rPr lang="en-US" kern="1200" dirty="0">
                <a:sym typeface="Arial"/>
              </a:rPr>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77829758"/>
              </p:ext>
            </p:extLst>
          </p:nvPr>
        </p:nvGraphicFramePr>
        <p:xfrm>
          <a:off x="457200" y="2262909"/>
          <a:ext cx="8229600" cy="3200400"/>
        </p:xfrm>
        <a:graphic>
          <a:graphicData uri="http://schemas.openxmlformats.org/drawingml/2006/table">
            <a:tbl>
              <a:tblPr firstRow="1" bandRow="1">
                <a:tableStyleId>{5940675A-B579-460E-94D1-54222C63F5DA}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36764">
                <a:tc>
                  <a:txBody>
                    <a:bodyPr/>
                    <a:lstStyle/>
                    <a:p>
                      <a:pPr lvl="0" algn="ctr">
                        <a:spcBef>
                          <a:spcPct val="100000"/>
                        </a:spcBef>
                        <a:buClrTx/>
                      </a:pPr>
                      <a:r>
                        <a:rPr lang="en-US" sz="1800">
                          <a:solidFill>
                            <a:srgbClr val="000066"/>
                          </a:solidFill>
                          <a:latin typeface="Arial"/>
                          <a:ea typeface="+mn-ea"/>
                          <a:cs typeface="Arial"/>
                          <a:sym typeface="Arial"/>
                        </a:rPr>
                        <a:t>Nivel organizacional </a:t>
                      </a:r>
                    </a:p>
                  </a:txBody>
                  <a:tcPr>
                    <a:solidFill>
                      <a:srgbClr val="C0C0C0"/>
                    </a:solidFill>
                  </a:tcPr>
                </a:tc>
                <a:tc>
                  <a:txBody>
                    <a:bodyPr/>
                    <a:lstStyle/>
                    <a:p>
                      <a:pPr lvl="0" algn="ctr">
                        <a:spcBef>
                          <a:spcPct val="100000"/>
                        </a:spcBef>
                        <a:buClrTx/>
                      </a:pPr>
                      <a:r>
                        <a:rPr lang="en-US" sz="1800" dirty="0" err="1">
                          <a:solidFill>
                            <a:srgbClr val="000066"/>
                          </a:solidFill>
                          <a:latin typeface="Arial"/>
                          <a:ea typeface="+mn-ea"/>
                          <a:cs typeface="Arial"/>
                          <a:sym typeface="Arial"/>
                        </a:rPr>
                        <a:t>Titulo</a:t>
                      </a:r>
                      <a:endParaRPr lang="en-US" sz="1800" dirty="0">
                        <a:solidFill>
                          <a:srgbClr val="000066"/>
                        </a:solidFill>
                        <a:latin typeface="Arial"/>
                        <a:ea typeface="+mn-ea"/>
                        <a:cs typeface="Arial"/>
                        <a:sym typeface="Arial"/>
                      </a:endParaRPr>
                    </a:p>
                  </a:txBody>
                  <a:tcPr>
                    <a:solidFill>
                      <a:srgbClr val="C0C0C0"/>
                    </a:solidFill>
                  </a:tcPr>
                </a:tc>
                <a:tc>
                  <a:txBody>
                    <a:bodyPr/>
                    <a:lstStyle/>
                    <a:p>
                      <a:pPr lvl="0" algn="ctr">
                        <a:spcBef>
                          <a:spcPct val="100000"/>
                        </a:spcBef>
                        <a:buClrTx/>
                      </a:pPr>
                      <a:r>
                        <a:rPr lang="es-ES" sz="1800" dirty="0">
                          <a:solidFill>
                            <a:srgbClr val="000066"/>
                          </a:solidFill>
                          <a:latin typeface="Arial"/>
                          <a:ea typeface="+mn-ea"/>
                          <a:cs typeface="Arial"/>
                          <a:sym typeface="Arial"/>
                        </a:rPr>
                        <a:t>Posición de apoyo </a:t>
                      </a:r>
                      <a:endParaRPr lang="en-US" sz="1800" dirty="0">
                        <a:solidFill>
                          <a:srgbClr val="000066"/>
                        </a:solidFill>
                        <a:latin typeface="Arial"/>
                        <a:ea typeface="+mn-ea"/>
                        <a:cs typeface="Arial"/>
                        <a:sym typeface="Arial"/>
                      </a:endParaRPr>
                    </a:p>
                  </a:txBody>
                  <a:tcPr>
                    <a:solidFill>
                      <a:srgbClr val="C0C0C0"/>
                    </a:solidFill>
                  </a:tcPr>
                </a:tc>
                <a:extLst>
                  <a:ext uri="{0D108BD9-81ED-4DB2-BD59-A6C34878D82A}">
                    <a16:rowId xmlns:a16="http://schemas.microsoft.com/office/drawing/2014/main" val="10000"/>
                  </a:ext>
                </a:extLst>
              </a:tr>
              <a:tr h="354226">
                <a:tc>
                  <a:txBody>
                    <a:bodyPr/>
                    <a:lstStyle/>
                    <a:p>
                      <a:pPr lvl="0" algn="l">
                        <a:spcBef>
                          <a:spcPct val="100000"/>
                        </a:spcBef>
                        <a:buClrTx/>
                      </a:pPr>
                      <a:r>
                        <a:rPr lang="en-US" sz="1800">
                          <a:solidFill>
                            <a:srgbClr val="000066"/>
                          </a:solidFill>
                          <a:latin typeface="Arial"/>
                          <a:ea typeface="+mn-ea"/>
                          <a:cs typeface="Arial"/>
                          <a:sym typeface="Arial"/>
                        </a:rPr>
                        <a:t>Comando de Incidentes</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Comandante de incidentes</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Diputado</a:t>
                      </a:r>
                      <a:endParaRPr lang="en-US" sz="1800">
                        <a:solidFill>
                          <a:srgbClr val="000066"/>
                        </a:solidFill>
                      </a:endParaRPr>
                    </a:p>
                  </a:txBody>
                  <a:tcPr/>
                </a:tc>
                <a:extLst>
                  <a:ext uri="{0D108BD9-81ED-4DB2-BD59-A6C34878D82A}">
                    <a16:rowId xmlns:a16="http://schemas.microsoft.com/office/drawing/2014/main" val="10001"/>
                  </a:ext>
                </a:extLst>
              </a:tr>
              <a:tr h="231993">
                <a:tc>
                  <a:txBody>
                    <a:bodyPr/>
                    <a:lstStyle/>
                    <a:p>
                      <a:pPr lvl="0" algn="l">
                        <a:spcBef>
                          <a:spcPct val="100000"/>
                        </a:spcBef>
                        <a:buClrTx/>
                      </a:pPr>
                      <a:r>
                        <a:rPr lang="en-US" sz="1800">
                          <a:solidFill>
                            <a:srgbClr val="000066"/>
                          </a:solidFill>
                          <a:latin typeface="Arial"/>
                          <a:ea typeface="+mn-ea"/>
                          <a:cs typeface="Arial"/>
                          <a:sym typeface="Arial"/>
                        </a:rPr>
                        <a:t>Personal de mando</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Oficial</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Asistente</a:t>
                      </a:r>
                      <a:endParaRPr lang="en-US" sz="1800">
                        <a:solidFill>
                          <a:srgbClr val="000066"/>
                        </a:solidFill>
                      </a:endParaRPr>
                    </a:p>
                  </a:txBody>
                  <a:tcPr/>
                </a:tc>
                <a:extLst>
                  <a:ext uri="{0D108BD9-81ED-4DB2-BD59-A6C34878D82A}">
                    <a16:rowId xmlns:a16="http://schemas.microsoft.com/office/drawing/2014/main" val="10002"/>
                  </a:ext>
                </a:extLst>
              </a:tr>
              <a:tr h="336764">
                <a:tc>
                  <a:txBody>
                    <a:bodyPr/>
                    <a:lstStyle/>
                    <a:p>
                      <a:pPr lvl="0" algn="l">
                        <a:spcBef>
                          <a:spcPct val="100000"/>
                        </a:spcBef>
                        <a:buClrTx/>
                      </a:pPr>
                      <a:r>
                        <a:rPr lang="en-US" sz="1800">
                          <a:solidFill>
                            <a:srgbClr val="000066"/>
                          </a:solidFill>
                          <a:latin typeface="Arial"/>
                          <a:ea typeface="+mn-ea"/>
                          <a:cs typeface="Arial"/>
                          <a:sym typeface="Arial"/>
                        </a:rPr>
                        <a:t>Estado Mayor (Sección)</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Jefe</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Diputado</a:t>
                      </a:r>
                      <a:endParaRPr lang="en-US" sz="1800">
                        <a:solidFill>
                          <a:srgbClr val="000066"/>
                        </a:solidFill>
                      </a:endParaRPr>
                    </a:p>
                  </a:txBody>
                  <a:tcPr/>
                </a:tc>
                <a:extLst>
                  <a:ext uri="{0D108BD9-81ED-4DB2-BD59-A6C34878D82A}">
                    <a16:rowId xmlns:a16="http://schemas.microsoft.com/office/drawing/2014/main" val="10003"/>
                  </a:ext>
                </a:extLst>
              </a:tr>
              <a:tr h="202415">
                <a:tc>
                  <a:txBody>
                    <a:bodyPr/>
                    <a:lstStyle/>
                    <a:p>
                      <a:pPr lvl="0" algn="l">
                        <a:spcBef>
                          <a:spcPct val="100000"/>
                        </a:spcBef>
                        <a:buClrTx/>
                      </a:pPr>
                      <a:r>
                        <a:rPr lang="en-US" sz="1800">
                          <a:solidFill>
                            <a:srgbClr val="000066"/>
                          </a:solidFill>
                          <a:latin typeface="Arial"/>
                          <a:ea typeface="+mn-ea"/>
                          <a:cs typeface="Arial"/>
                          <a:sym typeface="Arial"/>
                        </a:rPr>
                        <a:t>Rama</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Director</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Diputado </a:t>
                      </a:r>
                      <a:endParaRPr lang="en-US" sz="1800">
                        <a:solidFill>
                          <a:srgbClr val="000066"/>
                        </a:solidFill>
                      </a:endParaRPr>
                    </a:p>
                  </a:txBody>
                  <a:tcPr/>
                </a:tc>
                <a:extLst>
                  <a:ext uri="{0D108BD9-81ED-4DB2-BD59-A6C34878D82A}">
                    <a16:rowId xmlns:a16="http://schemas.microsoft.com/office/drawing/2014/main" val="10004"/>
                  </a:ext>
                </a:extLst>
              </a:tr>
              <a:tr h="231993">
                <a:tc>
                  <a:txBody>
                    <a:bodyPr/>
                    <a:lstStyle/>
                    <a:p>
                      <a:pPr lvl="0" algn="l">
                        <a:spcBef>
                          <a:spcPct val="100000"/>
                        </a:spcBef>
                        <a:buClrTx/>
                      </a:pPr>
                      <a:r>
                        <a:rPr lang="en-US" sz="1800">
                          <a:solidFill>
                            <a:srgbClr val="000066"/>
                          </a:solidFill>
                          <a:latin typeface="Arial"/>
                          <a:ea typeface="+mn-ea"/>
                          <a:cs typeface="Arial"/>
                          <a:sym typeface="Arial"/>
                        </a:rPr>
                        <a:t>División / Grupo</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Supervisor</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N/A</a:t>
                      </a:r>
                      <a:endParaRPr lang="en-US" sz="1800">
                        <a:solidFill>
                          <a:srgbClr val="000066"/>
                        </a:solidFill>
                      </a:endParaRPr>
                    </a:p>
                  </a:txBody>
                  <a:tcPr/>
                </a:tc>
                <a:extLst>
                  <a:ext uri="{0D108BD9-81ED-4DB2-BD59-A6C34878D82A}">
                    <a16:rowId xmlns:a16="http://schemas.microsoft.com/office/drawing/2014/main" val="10005"/>
                  </a:ext>
                </a:extLst>
              </a:tr>
              <a:tr h="231993">
                <a:tc>
                  <a:txBody>
                    <a:bodyPr/>
                    <a:lstStyle/>
                    <a:p>
                      <a:pPr lvl="0" algn="l">
                        <a:spcBef>
                          <a:spcPct val="100000"/>
                        </a:spcBef>
                        <a:buClrTx/>
                      </a:pPr>
                      <a:r>
                        <a:rPr lang="en-US" sz="1800">
                          <a:solidFill>
                            <a:srgbClr val="000066"/>
                          </a:solidFill>
                          <a:latin typeface="Arial"/>
                          <a:ea typeface="+mn-ea"/>
                          <a:cs typeface="Arial"/>
                          <a:sym typeface="Arial"/>
                        </a:rPr>
                        <a:t>Unidad</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Líder de la unidad</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Gerente</a:t>
                      </a:r>
                      <a:endParaRPr lang="en-US" sz="1800">
                        <a:solidFill>
                          <a:srgbClr val="000066"/>
                        </a:solidFill>
                      </a:endParaRPr>
                    </a:p>
                  </a:txBody>
                  <a:tcPr/>
                </a:tc>
                <a:extLst>
                  <a:ext uri="{0D108BD9-81ED-4DB2-BD59-A6C34878D82A}">
                    <a16:rowId xmlns:a16="http://schemas.microsoft.com/office/drawing/2014/main" val="10006"/>
                  </a:ext>
                </a:extLst>
              </a:tr>
              <a:tr h="336764">
                <a:tc>
                  <a:txBody>
                    <a:bodyPr/>
                    <a:lstStyle/>
                    <a:p>
                      <a:pPr lvl="0" algn="l">
                        <a:spcBef>
                          <a:spcPct val="100000"/>
                        </a:spcBef>
                        <a:buClrTx/>
                      </a:pPr>
                      <a:r>
                        <a:rPr lang="en-US" sz="1800">
                          <a:solidFill>
                            <a:srgbClr val="000066"/>
                          </a:solidFill>
                          <a:latin typeface="Arial"/>
                          <a:ea typeface="+mn-ea"/>
                          <a:cs typeface="Arial"/>
                          <a:sym typeface="Arial"/>
                        </a:rPr>
                        <a:t>Strike Team/Task Force</a:t>
                      </a:r>
                      <a:endParaRPr lang="en-US" sz="1800">
                        <a:solidFill>
                          <a:srgbClr val="000066"/>
                        </a:solidFill>
                      </a:endParaRPr>
                    </a:p>
                  </a:txBody>
                  <a:tcPr/>
                </a:tc>
                <a:tc>
                  <a:txBody>
                    <a:bodyPr/>
                    <a:lstStyle/>
                    <a:p>
                      <a:pPr lvl="0" algn="l">
                        <a:spcBef>
                          <a:spcPct val="100000"/>
                        </a:spcBef>
                        <a:buClrTx/>
                      </a:pPr>
                      <a:r>
                        <a:rPr lang="en-US" sz="1800">
                          <a:solidFill>
                            <a:srgbClr val="000066"/>
                          </a:solidFill>
                          <a:latin typeface="Arial"/>
                          <a:ea typeface="+mn-ea"/>
                          <a:cs typeface="Arial"/>
                          <a:sym typeface="Arial"/>
                        </a:rPr>
                        <a:t>Leader </a:t>
                      </a:r>
                      <a:endParaRPr lang="en-US" sz="1800">
                        <a:solidFill>
                          <a:srgbClr val="000066"/>
                        </a:solidFill>
                      </a:endParaRPr>
                    </a:p>
                  </a:txBody>
                  <a:tcPr/>
                </a:tc>
                <a:tc>
                  <a:txBody>
                    <a:bodyPr/>
                    <a:lstStyle/>
                    <a:p>
                      <a:pPr lvl="0" algn="l">
                        <a:spcBef>
                          <a:spcPct val="100000"/>
                        </a:spcBef>
                        <a:buClrTx/>
                      </a:pPr>
                      <a:r>
                        <a:rPr lang="en-US" sz="1800" dirty="0">
                          <a:solidFill>
                            <a:srgbClr val="000066"/>
                          </a:solidFill>
                          <a:latin typeface="Arial"/>
                          <a:ea typeface="+mn-ea"/>
                          <a:cs typeface="Arial"/>
                          <a:sym typeface="Arial"/>
                        </a:rPr>
                        <a:t>Single Resource Boss</a:t>
                      </a:r>
                      <a:endParaRPr lang="en-US" sz="1800" dirty="0">
                        <a:solidFill>
                          <a:srgbClr val="000066"/>
                        </a:solidFill>
                      </a:endParaRPr>
                    </a:p>
                  </a:txBody>
                  <a:tcPr/>
                </a:tc>
                <a:extLst>
                  <a:ext uri="{0D108BD9-81ED-4DB2-BD59-A6C34878D82A}">
                    <a16:rowId xmlns:a16="http://schemas.microsoft.com/office/drawing/2014/main" val="10007"/>
                  </a:ext>
                </a:extLst>
              </a:tr>
            </a:tbl>
          </a:graphicData>
        </a:graphic>
      </p:graphicFrame>
      <p:sp>
        <p:nvSpPr>
          <p:cNvPr id="7" name="Slide Number Placeholder 6">
            <a:extLst>
              <a:ext uri="{FF2B5EF4-FFF2-40B4-BE49-F238E27FC236}">
                <a16:creationId xmlns:a16="http://schemas.microsoft.com/office/drawing/2014/main" id="{865AC7E3-3B7E-4940-84CD-884D03BEA787}"/>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30</a:t>
            </a:fld>
            <a:endParaRPr lang="en-US"/>
          </a:p>
        </p:txBody>
      </p:sp>
    </p:spTree>
    <p:extLst>
      <p:ext uri="{BB962C8B-B14F-4D97-AF65-F5344CB8AC3E}">
        <p14:creationId xmlns:p14="http://schemas.microsoft.com/office/powerpoint/2010/main" val="3767384837"/>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872DB28-26A1-4F17-81EF-4F4D49170AB7}"/>
              </a:ext>
            </a:extLst>
          </p:cNvPr>
          <p:cNvSpPr>
            <a:spLocks noGrp="1"/>
          </p:cNvSpPr>
          <p:nvPr>
            <p:ph type="title"/>
          </p:nvPr>
        </p:nvSpPr>
        <p:spPr/>
        <p:txBody>
          <a:bodyPr/>
          <a:lstStyle/>
          <a:p>
            <a:endParaRPr lang="en-US"/>
          </a:p>
        </p:txBody>
      </p:sp>
      <p:sp>
        <p:nvSpPr>
          <p:cNvPr id="8" name="Slide Number Placeholder 7">
            <a:extLst>
              <a:ext uri="{FF2B5EF4-FFF2-40B4-BE49-F238E27FC236}">
                <a16:creationId xmlns:a16="http://schemas.microsoft.com/office/drawing/2014/main" id="{803589EE-D1C3-4B11-8353-C7DB2EF3DB44}"/>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31</a:t>
            </a:fld>
            <a:endParaRPr lang="en-US"/>
          </a:p>
        </p:txBody>
      </p:sp>
      <p:pic>
        <p:nvPicPr>
          <p:cNvPr id="7" name="Content Placeholder 6" descr="Discussion Question">
            <a:extLst>
              <a:ext uri="{FF2B5EF4-FFF2-40B4-BE49-F238E27FC236}">
                <a16:creationId xmlns:a16="http://schemas.microsoft.com/office/drawing/2014/main" id="{7A8A5E3A-C825-4F27-B6A7-63B488937163}"/>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10" name="Content Placeholder 9">
            <a:extLst>
              <a:ext uri="{FF2B5EF4-FFF2-40B4-BE49-F238E27FC236}">
                <a16:creationId xmlns:a16="http://schemas.microsoft.com/office/drawing/2014/main" id="{287D530D-4B0F-4E11-B769-2345DD17F645}"/>
              </a:ext>
            </a:extLst>
          </p:cNvPr>
          <p:cNvSpPr>
            <a:spLocks noGrp="1"/>
          </p:cNvSpPr>
          <p:nvPr>
            <p:ph sz="quarter" idx="14"/>
          </p:nvPr>
        </p:nvSpPr>
        <p:spPr/>
        <p:txBody>
          <a:bodyPr>
            <a:normAutofit fontScale="92500"/>
          </a:bodyPr>
          <a:lstStyle/>
          <a:p>
            <a:pPr lvl="0">
              <a:spcBef>
                <a:spcPct val="100000"/>
              </a:spcBef>
              <a:buClrTx/>
            </a:pPr>
            <a:r>
              <a:rPr lang="es-ES" sz="1800" b="1" dirty="0">
                <a:sym typeface="Arial"/>
              </a:rPr>
              <a:t>Instrucciones</a:t>
            </a:r>
            <a:r>
              <a:rPr lang="es-ES" sz="1800" dirty="0">
                <a:sym typeface="Arial"/>
              </a:rPr>
              <a:t>: revise el escenario y luego seleccione la estrategia organizacional que usaría para mantener el alcance del control. </a:t>
            </a:r>
          </a:p>
          <a:p>
            <a:pPr lvl="0">
              <a:spcBef>
                <a:spcPct val="100000"/>
              </a:spcBef>
              <a:buClrTx/>
            </a:pPr>
            <a:r>
              <a:rPr lang="es-ES" sz="1800" b="1" dirty="0">
                <a:sym typeface="Arial"/>
              </a:rPr>
              <a:t>Escenario</a:t>
            </a:r>
            <a:r>
              <a:rPr lang="es-ES" sz="1800" dirty="0">
                <a:sym typeface="Arial"/>
              </a:rPr>
              <a:t>: El personal del comando consiste en un oficial de seguridad y un oficial de información pública. </a:t>
            </a:r>
          </a:p>
          <a:p>
            <a:pPr lvl="0">
              <a:spcBef>
                <a:spcPct val="100000"/>
              </a:spcBef>
              <a:buClrTx/>
            </a:pPr>
            <a:r>
              <a:rPr lang="es-ES" sz="1800" dirty="0">
                <a:sym typeface="Arial"/>
              </a:rPr>
              <a:t>¿Qué estructura organizativa del Personal general utiliza los principios de ICS, títulos de posición y características correctos? </a:t>
            </a:r>
          </a:p>
          <a:p>
            <a:pPr lvl="0">
              <a:spcBef>
                <a:spcPct val="100000"/>
              </a:spcBef>
              <a:buClrTx/>
            </a:pPr>
            <a:r>
              <a:rPr lang="es-ES" sz="1800" dirty="0">
                <a:sym typeface="Arial"/>
              </a:rPr>
              <a:t>Cuatro equipos de Strike que combinan diferentes tipos de recursos policiales y médicos bajo la supervisión de un líder. </a:t>
            </a:r>
          </a:p>
          <a:p>
            <a:pPr lvl="1">
              <a:spcBef>
                <a:spcPct val="50000"/>
              </a:spcBef>
              <a:buSzPct val="100000"/>
              <a:buFont typeface="Arial"/>
              <a:buChar char="•"/>
            </a:pPr>
            <a:r>
              <a:rPr lang="es-ES" sz="1800" dirty="0">
                <a:sym typeface="Arial"/>
              </a:rPr>
              <a:t>Divisiones separadas que se asignan para lograr diferentes objetivos de incidentes bajo la supervisión de un Líder. </a:t>
            </a:r>
          </a:p>
          <a:p>
            <a:pPr lvl="1">
              <a:spcBef>
                <a:spcPct val="50000"/>
              </a:spcBef>
              <a:buSzPct val="100000"/>
              <a:buFont typeface="Arial"/>
              <a:buChar char="•"/>
            </a:pPr>
            <a:r>
              <a:rPr lang="es-ES" sz="1800" dirty="0">
                <a:sym typeface="Arial"/>
              </a:rPr>
              <a:t>Dos sucursales que administran los recursos médicos (EMS y soporte vital) y de investigación (policía) bajo la supervisión de un director.</a:t>
            </a:r>
            <a:endParaRPr lang="en-US" sz="1800" dirty="0"/>
          </a:p>
        </p:txBody>
      </p:sp>
    </p:spTree>
    <p:extLst>
      <p:ext uri="{BB962C8B-B14F-4D97-AF65-F5344CB8AC3E}">
        <p14:creationId xmlns:p14="http://schemas.microsoft.com/office/powerpoint/2010/main" val="73269914"/>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Completar la lección </a:t>
            </a:r>
          </a:p>
        </p:txBody>
      </p:sp>
      <p:sp>
        <p:nvSpPr>
          <p:cNvPr id="3" name="Content Placeholder 2">
            <a:extLst>
              <a:ext uri="{FF2B5EF4-FFF2-40B4-BE49-F238E27FC236}">
                <a16:creationId xmlns:a16="http://schemas.microsoft.com/office/drawing/2014/main" id="{F7DE0F00-4A21-4114-B62B-C88EB7184560}"/>
              </a:ext>
            </a:extLst>
          </p:cNvPr>
          <p:cNvSpPr>
            <a:spLocks noGrp="1"/>
          </p:cNvSpPr>
          <p:nvPr>
            <p:ph idx="1"/>
          </p:nvPr>
        </p:nvSpPr>
        <p:spPr/>
        <p:txBody>
          <a:bodyPr>
            <a:normAutofit fontScale="77500" lnSpcReduction="20000"/>
          </a:bodyPr>
          <a:lstStyle/>
          <a:p>
            <a:pPr fontAlgn="auto">
              <a:spcBef>
                <a:spcPct val="100000"/>
              </a:spcBef>
              <a:buSzPct val="99000"/>
              <a:tabLst/>
            </a:pPr>
            <a:r>
              <a:rPr lang="es-ES" kern="1200">
                <a:sym typeface="Arial"/>
              </a:rPr>
              <a:t>Ha completado la lección Comando de Incidentes y Comando Unificado. Ahora podrás:</a:t>
            </a:r>
          </a:p>
          <a:p>
            <a:pPr marL="254000" lvl="1" indent="-254000" fontAlgn="auto">
              <a:spcBef>
                <a:spcPct val="100000"/>
              </a:spcBef>
              <a:buSzPct val="99000"/>
              <a:buFont typeface="Arial"/>
              <a:buChar char="•"/>
              <a:tabLst/>
            </a:pPr>
            <a:r>
              <a:rPr lang="es-ES" kern="1200">
                <a:ea typeface="+mn-ea"/>
                <a:sym typeface="Arial"/>
              </a:rPr>
              <a:t>Describir la cadena de mando y las relaciones de comunicación formal.</a:t>
            </a:r>
          </a:p>
          <a:p>
            <a:pPr marL="254000" lvl="1" indent="-254000" fontAlgn="auto">
              <a:spcBef>
                <a:spcPct val="100000"/>
              </a:spcBef>
              <a:buSzPct val="99000"/>
              <a:buFont typeface="Arial"/>
              <a:buChar char="•"/>
              <a:tabLst/>
            </a:pPr>
            <a:r>
              <a:rPr lang="es-ES" kern="1200">
                <a:ea typeface="+mn-ea"/>
                <a:sym typeface="Arial"/>
              </a:rPr>
              <a:t>Identificar responsabilidades y valores de liderazgo comunes.</a:t>
            </a:r>
          </a:p>
          <a:p>
            <a:pPr marL="254000" lvl="1" indent="-254000" fontAlgn="auto">
              <a:spcBef>
                <a:spcPct val="100000"/>
              </a:spcBef>
              <a:buSzPct val="99000"/>
              <a:buFont typeface="Arial"/>
              <a:buChar char="•"/>
              <a:tabLst/>
            </a:pPr>
            <a:r>
              <a:rPr lang="es-ES" kern="1200">
                <a:ea typeface="+mn-ea"/>
                <a:sym typeface="Arial"/>
              </a:rPr>
              <a:t>Describir el alcance del control y desarrollo modular.</a:t>
            </a:r>
          </a:p>
          <a:p>
            <a:pPr marL="254000" lvl="1" indent="-254000" fontAlgn="auto">
              <a:spcBef>
                <a:spcPct val="100000"/>
              </a:spcBef>
              <a:buSzPct val="99000"/>
              <a:buFont typeface="Arial"/>
              <a:buChar char="•"/>
              <a:tabLst/>
            </a:pPr>
            <a:r>
              <a:rPr lang="es-ES" kern="1200">
                <a:ea typeface="+mn-ea"/>
                <a:sym typeface="Arial"/>
              </a:rPr>
              <a:t>Describir el uso de los títulos de posición. </a:t>
            </a:r>
          </a:p>
          <a:p>
            <a:pPr>
              <a:spcBef>
                <a:spcPct val="100000"/>
              </a:spcBef>
              <a:buSzPct val="99000"/>
            </a:pPr>
            <a:r>
              <a:rPr lang="es-ES" kern="1200">
                <a:sym typeface="Arial"/>
              </a:rPr>
              <a:t>La próxima lección tratará la delegación de autoridad y manejo por objetivos.</a:t>
            </a:r>
            <a:endParaRPr lang="en-US"/>
          </a:p>
        </p:txBody>
      </p:sp>
      <p:sp>
        <p:nvSpPr>
          <p:cNvPr id="6" name="Slide Number Placeholder 5">
            <a:extLst>
              <a:ext uri="{FF2B5EF4-FFF2-40B4-BE49-F238E27FC236}">
                <a16:creationId xmlns:a16="http://schemas.microsoft.com/office/drawing/2014/main" id="{BF86EA45-3FFE-46F4-8AFA-ADAEB0BCCD34}"/>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32</a:t>
            </a:fld>
            <a:endParaRPr lang="en-US"/>
          </a:p>
        </p:txBody>
      </p:sp>
    </p:spTree>
    <p:extLst>
      <p:ext uri="{BB962C8B-B14F-4D97-AF65-F5344CB8AC3E}">
        <p14:creationId xmlns:p14="http://schemas.microsoft.com/office/powerpoint/2010/main" val="185587633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Comando Unificado (1 de 2) </a:t>
            </a:r>
          </a:p>
        </p:txBody>
      </p:sp>
      <p:sp>
        <p:nvSpPr>
          <p:cNvPr id="3" name="Content Placeholder 2">
            <a:extLst>
              <a:ext uri="{FF2B5EF4-FFF2-40B4-BE49-F238E27FC236}">
                <a16:creationId xmlns:a16="http://schemas.microsoft.com/office/drawing/2014/main" id="{DA290B55-3C0F-4ED5-8D57-9F2D40012652}"/>
              </a:ext>
            </a:extLst>
          </p:cNvPr>
          <p:cNvSpPr>
            <a:spLocks noGrp="1"/>
          </p:cNvSpPr>
          <p:nvPr>
            <p:ph sz="quarter" idx="13"/>
          </p:nvPr>
        </p:nvSpPr>
        <p:spPr/>
        <p:txBody>
          <a:bodyPr>
            <a:normAutofit fontScale="77500" lnSpcReduction="20000"/>
          </a:bodyPr>
          <a:lstStyle/>
          <a:p>
            <a:pPr fontAlgn="auto">
              <a:spcBef>
                <a:spcPct val="100000"/>
              </a:spcBef>
              <a:spcAft>
                <a:spcPts val="0"/>
              </a:spcAft>
              <a:buSzPct val="99000"/>
              <a:tabLst/>
            </a:pPr>
            <a:r>
              <a:rPr lang="es-ES" kern="1200">
                <a:sym typeface="Arial"/>
              </a:rPr>
              <a:t>Cuando ninguna jurisdicción, agencia u organización tiene la autoridad principal y / o los recursos para manejar un incidente por su cuenta, se puede establecer el Comando Unificado. No hay un "comandante". El comando unificado puede asignar recursos independientemente de la propiedad o ubicación. </a:t>
            </a:r>
          </a:p>
          <a:p>
            <a:pPr fontAlgn="auto">
              <a:spcBef>
                <a:spcPct val="100000"/>
              </a:spcBef>
              <a:spcAft>
                <a:spcPts val="0"/>
              </a:spcAft>
              <a:buSzPct val="99000"/>
              <a:tabLst/>
            </a:pPr>
            <a:r>
              <a:rPr lang="es-ES" kern="1200">
                <a:sym typeface="Arial"/>
              </a:rPr>
              <a:t>Esta ilustración muestra tres agencias responsables que gestionan un incidente bajo un Comando Unificado. </a:t>
            </a:r>
            <a:endParaRPr lang="en-US"/>
          </a:p>
        </p:txBody>
      </p:sp>
      <p:pic>
        <p:nvPicPr>
          <p:cNvPr id="8" name="Content Placeholder 7" descr="As shown in this illustration, responsible agencies manage an incident together under a Unified Command. ">
            <a:extLst>
              <a:ext uri="{FF2B5EF4-FFF2-40B4-BE49-F238E27FC236}">
                <a16:creationId xmlns:a16="http://schemas.microsoft.com/office/drawing/2014/main" id="{6192A4E0-CDA0-4826-A750-BF929D58850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295900" y="2005012"/>
            <a:ext cx="2667000" cy="2857500"/>
          </a:xfrm>
          <a:prstGeom prst="rect">
            <a:avLst/>
          </a:prstGeom>
        </p:spPr>
      </p:pic>
      <p:sp>
        <p:nvSpPr>
          <p:cNvPr id="9" name="Slide Number Placeholder 8">
            <a:extLst>
              <a:ext uri="{FF2B5EF4-FFF2-40B4-BE49-F238E27FC236}">
                <a16:creationId xmlns:a16="http://schemas.microsoft.com/office/drawing/2014/main" id="{921A9BD1-0D79-42EC-80D5-AA2E6FF9445A}"/>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4</a:t>
            </a:fld>
            <a:endParaRPr lang="en-US"/>
          </a:p>
        </p:txBody>
      </p:sp>
    </p:spTree>
    <p:extLst>
      <p:ext uri="{BB962C8B-B14F-4D97-AF65-F5344CB8AC3E}">
        <p14:creationId xmlns:p14="http://schemas.microsoft.com/office/powerpoint/2010/main" val="19463265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Comando Unificado (2 de 2) </a:t>
            </a:r>
          </a:p>
        </p:txBody>
      </p:sp>
      <p:sp>
        <p:nvSpPr>
          <p:cNvPr id="3" name="Content Placeholder 2">
            <a:extLst>
              <a:ext uri="{FF2B5EF4-FFF2-40B4-BE49-F238E27FC236}">
                <a16:creationId xmlns:a16="http://schemas.microsoft.com/office/drawing/2014/main" id="{371F05A9-F936-49F3-9549-2A86C520367D}"/>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Comando Unificado: </a:t>
            </a:r>
          </a:p>
          <a:p>
            <a:pPr marL="254000" lvl="1" indent="-254000" fontAlgn="auto">
              <a:spcBef>
                <a:spcPct val="100000"/>
              </a:spcBef>
              <a:spcAft>
                <a:spcPts val="0"/>
              </a:spcAft>
              <a:buSzPct val="99000"/>
              <a:buFont typeface="Arial"/>
              <a:buChar char="•"/>
              <a:tabLst/>
            </a:pPr>
            <a:r>
              <a:rPr lang="es-ES" kern="1200">
                <a:ea typeface="+mn-ea"/>
                <a:sym typeface="Arial"/>
              </a:rPr>
              <a:t>Permite que todas las agencias responsables manejen un incidente juntos al establecer un conjunto común de objetivos y estrategias para el incidente </a:t>
            </a:r>
          </a:p>
          <a:p>
            <a:pPr marL="254000" lvl="1" indent="-254000" fontAlgn="auto">
              <a:spcBef>
                <a:spcPct val="100000"/>
              </a:spcBef>
              <a:spcAft>
                <a:spcPts val="0"/>
              </a:spcAft>
              <a:buSzPct val="99000"/>
              <a:buFont typeface="Arial"/>
              <a:buChar char="•"/>
              <a:tabLst/>
            </a:pPr>
            <a:r>
              <a:rPr lang="es-ES" kern="1200">
                <a:ea typeface="+mn-ea"/>
                <a:sym typeface="Arial"/>
              </a:rPr>
              <a:t>Permite que los comandantes de incidentes tomen decisiones conjuntas al establecer una estructura de comando única en un puesto de comando de incidentes (ICP) </a:t>
            </a:r>
          </a:p>
          <a:p>
            <a:pPr marL="254000" lvl="1" indent="-254000" fontAlgn="auto">
              <a:spcBef>
                <a:spcPct val="100000"/>
              </a:spcBef>
              <a:spcAft>
                <a:spcPts val="0"/>
              </a:spcAft>
              <a:buSzPct val="99000"/>
              <a:buFont typeface="Arial"/>
              <a:buChar char="•"/>
              <a:tabLst/>
            </a:pPr>
            <a:r>
              <a:rPr lang="es-ES" kern="1200">
                <a:ea typeface="+mn-ea"/>
                <a:sym typeface="Arial"/>
              </a:rPr>
              <a:t>Mantiene la unidad de mando. Cada empleado reporta a un solo supervisor</a:t>
            </a:r>
            <a:endParaRPr lang="en-US"/>
          </a:p>
        </p:txBody>
      </p:sp>
      <p:pic>
        <p:nvPicPr>
          <p:cNvPr id="8" name="Content Placeholder 7" descr="Graphic showing an Incident Command Post tent and three Incident Commanders.">
            <a:extLst>
              <a:ext uri="{FF2B5EF4-FFF2-40B4-BE49-F238E27FC236}">
                <a16:creationId xmlns:a16="http://schemas.microsoft.com/office/drawing/2014/main" id="{E070A8D1-6D3D-45E4-AA34-02A9B6598D7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119687" y="2414587"/>
            <a:ext cx="3019425" cy="2038350"/>
          </a:xfrm>
          <a:prstGeom prst="rect">
            <a:avLst/>
          </a:prstGeom>
        </p:spPr>
      </p:pic>
      <p:sp>
        <p:nvSpPr>
          <p:cNvPr id="9" name="Slide Number Placeholder 8">
            <a:extLst>
              <a:ext uri="{FF2B5EF4-FFF2-40B4-BE49-F238E27FC236}">
                <a16:creationId xmlns:a16="http://schemas.microsoft.com/office/drawing/2014/main" id="{8EBB80F0-6E4B-46C1-8866-0A37FDFA8CFB}"/>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5</a:t>
            </a:fld>
            <a:endParaRPr lang="en-US"/>
          </a:p>
        </p:txBody>
      </p:sp>
    </p:spTree>
    <p:extLst>
      <p:ext uri="{BB962C8B-B14F-4D97-AF65-F5344CB8AC3E}">
        <p14:creationId xmlns:p14="http://schemas.microsoft.com/office/powerpoint/2010/main" val="157159386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Ventajas del comando unificado </a:t>
            </a:r>
          </a:p>
        </p:txBody>
      </p:sp>
      <p:sp>
        <p:nvSpPr>
          <p:cNvPr id="3" name="Content Placeholder 2">
            <a:extLst>
              <a:ext uri="{FF2B5EF4-FFF2-40B4-BE49-F238E27FC236}">
                <a16:creationId xmlns:a16="http://schemas.microsoft.com/office/drawing/2014/main" id="{7499F31E-2AD1-4EB5-BD1B-E3288307C774}"/>
              </a:ext>
            </a:extLst>
          </p:cNvPr>
          <p:cNvSpPr>
            <a:spLocks noGrp="1"/>
          </p:cNvSpPr>
          <p:nvPr>
            <p:ph sz="quarter" idx="13"/>
          </p:nvPr>
        </p:nvSpPr>
        <p:spPr/>
        <p:txBody>
          <a:bodyPr>
            <a:normAutofit fontScale="47500" lnSpcReduction="20000"/>
          </a:bodyPr>
          <a:lstStyle/>
          <a:p>
            <a:pPr fontAlgn="auto">
              <a:spcBef>
                <a:spcPct val="100000"/>
              </a:spcBef>
              <a:spcAft>
                <a:spcPts val="0"/>
              </a:spcAft>
              <a:buSzPct val="99000"/>
              <a:tabLst/>
            </a:pPr>
            <a:r>
              <a:rPr lang="es-ES" kern="1200">
                <a:sym typeface="Arial"/>
              </a:rPr>
              <a:t>Las ventajas de usar Unified Command incluyen: </a:t>
            </a:r>
          </a:p>
          <a:p>
            <a:pPr fontAlgn="auto">
              <a:spcBef>
                <a:spcPct val="100000"/>
              </a:spcBef>
              <a:spcAft>
                <a:spcPts val="0"/>
              </a:spcAft>
              <a:buSzPct val="99000"/>
              <a:tabLst/>
            </a:pPr>
            <a:r>
              <a:rPr lang="es-ES" kern="1200">
                <a:sym typeface="Arial"/>
              </a:rPr>
              <a:t>Un único conjunto de objetivos guía la respuesta al incidente. </a:t>
            </a:r>
          </a:p>
          <a:p>
            <a:pPr fontAlgn="auto">
              <a:spcBef>
                <a:spcPct val="100000"/>
              </a:spcBef>
              <a:spcAft>
                <a:spcPts val="0"/>
              </a:spcAft>
              <a:buSzPct val="99000"/>
              <a:tabLst/>
            </a:pPr>
            <a:r>
              <a:rPr lang="es-ES" kern="1200">
                <a:sym typeface="Arial"/>
              </a:rPr>
              <a:t>Se utiliza un enfoque colectivo para desarrollar estrategias para lograr los objetivos del incidente. </a:t>
            </a:r>
          </a:p>
          <a:p>
            <a:pPr fontAlgn="auto">
              <a:spcBef>
                <a:spcPct val="100000"/>
              </a:spcBef>
              <a:spcAft>
                <a:spcPts val="0"/>
              </a:spcAft>
              <a:buSzPct val="99000"/>
              <a:tabLst/>
            </a:pPr>
            <a:r>
              <a:rPr lang="es-ES" kern="1200">
                <a:sym typeface="Arial"/>
              </a:rPr>
              <a:t>Se mejoró el flujo de información y la coordinación entre todos los involucrados en el incidente. </a:t>
            </a:r>
          </a:p>
          <a:p>
            <a:pPr fontAlgn="auto">
              <a:spcBef>
                <a:spcPct val="100000"/>
              </a:spcBef>
              <a:spcAft>
                <a:spcPts val="0"/>
              </a:spcAft>
              <a:buSzPct val="99000"/>
              <a:tabLst/>
            </a:pPr>
            <a:r>
              <a:rPr lang="es-ES" kern="1200">
                <a:sym typeface="Arial"/>
              </a:rPr>
              <a:t>Todas las agencias tienen un entendimiento de las prioridades y restricciones conjuntas.</a:t>
            </a:r>
          </a:p>
          <a:p>
            <a:pPr fontAlgn="auto">
              <a:spcBef>
                <a:spcPct val="100000"/>
              </a:spcBef>
              <a:spcAft>
                <a:spcPts val="0"/>
              </a:spcAft>
              <a:buSzPct val="99000"/>
              <a:tabLst/>
            </a:pPr>
            <a:r>
              <a:rPr lang="es-ES" kern="1200">
                <a:sym typeface="Arial"/>
              </a:rPr>
              <a:t>Ninguna autoridad legal de la agencia será comprometida o desatendida. </a:t>
            </a:r>
          </a:p>
          <a:p>
            <a:pPr fontAlgn="auto">
              <a:spcBef>
                <a:spcPct val="100000"/>
              </a:spcBef>
              <a:spcAft>
                <a:spcPts val="0"/>
              </a:spcAft>
              <a:buSzPct val="99000"/>
              <a:tabLst/>
            </a:pPr>
            <a:r>
              <a:rPr lang="es-ES" kern="1200">
                <a:sym typeface="Arial"/>
              </a:rPr>
              <a:t>Los esfuerzos de las agencias se optimizan a medida que realizan sus tareas respectivas en un solo Plan de acción de incidentes.</a:t>
            </a:r>
            <a:endParaRPr lang="en-US"/>
          </a:p>
        </p:txBody>
      </p:sp>
      <p:pic>
        <p:nvPicPr>
          <p:cNvPr id="8" name="Content Placeholder 7" descr="Emergency Personnel including Firemen, Police, Water Rescue, and EMTs">
            <a:extLst>
              <a:ext uri="{FF2B5EF4-FFF2-40B4-BE49-F238E27FC236}">
                <a16:creationId xmlns:a16="http://schemas.microsoft.com/office/drawing/2014/main" id="{353A6AF3-0D84-40D5-ABE2-A1142290F90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381625" y="2376487"/>
            <a:ext cx="2495550" cy="2114550"/>
          </a:xfrm>
          <a:prstGeom prst="rect">
            <a:avLst/>
          </a:prstGeom>
        </p:spPr>
      </p:pic>
      <p:sp>
        <p:nvSpPr>
          <p:cNvPr id="9" name="Slide Number Placeholder 8">
            <a:extLst>
              <a:ext uri="{FF2B5EF4-FFF2-40B4-BE49-F238E27FC236}">
                <a16:creationId xmlns:a16="http://schemas.microsoft.com/office/drawing/2014/main" id="{8F2CAC88-54D5-4A2A-BBC7-56D012B152AA}"/>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6</a:t>
            </a:fld>
            <a:endParaRPr lang="en-US"/>
          </a:p>
        </p:txBody>
      </p:sp>
    </p:spTree>
    <p:extLst>
      <p:ext uri="{BB962C8B-B14F-4D97-AF65-F5344CB8AC3E}">
        <p14:creationId xmlns:p14="http://schemas.microsoft.com/office/powerpoint/2010/main" val="406399110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ACTIVIDAD: MANDO UNIFICADO. </a:t>
            </a:r>
          </a:p>
        </p:txBody>
      </p:sp>
      <p:sp>
        <p:nvSpPr>
          <p:cNvPr id="8" name="Slide Number Placeholder 7">
            <a:extLst>
              <a:ext uri="{FF2B5EF4-FFF2-40B4-BE49-F238E27FC236}">
                <a16:creationId xmlns:a16="http://schemas.microsoft.com/office/drawing/2014/main" id="{B69C57C9-D2E4-419F-9EBF-95F9B6C75FCE}"/>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7</a:t>
            </a:fld>
            <a:endParaRPr lang="en-US"/>
          </a:p>
        </p:txBody>
      </p:sp>
      <p:pic>
        <p:nvPicPr>
          <p:cNvPr id="7" name="Content Placeholder 6" descr="Activity">
            <a:extLst>
              <a:ext uri="{FF2B5EF4-FFF2-40B4-BE49-F238E27FC236}">
                <a16:creationId xmlns:a16="http://schemas.microsoft.com/office/drawing/2014/main" id="{A18BE54D-7E9A-4365-AF37-16D49ABBBD87}"/>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E3247A2C-03DC-48EC-8E78-E415E5848B20}"/>
              </a:ext>
            </a:extLst>
          </p:cNvPr>
          <p:cNvSpPr>
            <a:spLocks noGrp="1"/>
          </p:cNvSpPr>
          <p:nvPr>
            <p:ph sz="quarter" idx="14"/>
          </p:nvPr>
        </p:nvSpPr>
        <p:spPr>
          <a:xfrm>
            <a:off x="1905000" y="1079186"/>
            <a:ext cx="6781800" cy="4561923"/>
          </a:xfrm>
        </p:spPr>
        <p:txBody>
          <a:bodyPr>
            <a:noAutofit/>
          </a:bodyPr>
          <a:lstStyle/>
          <a:p>
            <a:pPr lvl="0">
              <a:spcBef>
                <a:spcPct val="100000"/>
              </a:spcBef>
              <a:buClrTx/>
            </a:pPr>
            <a:r>
              <a:rPr lang="es-ES" sz="1150" b="1" dirty="0">
                <a:sym typeface="Arial"/>
              </a:rPr>
              <a:t>Propósito de la actividad:</a:t>
            </a:r>
            <a:r>
              <a:rPr lang="es-ES" sz="1150" dirty="0">
                <a:sym typeface="Arial"/>
              </a:rPr>
              <a:t> Practicar el reconocimiento de posibles problemas de manejo de incidentes. </a:t>
            </a:r>
            <a:r>
              <a:rPr lang="es-ES" sz="1150" b="1" dirty="0">
                <a:sym typeface="Arial"/>
              </a:rPr>
              <a:t>Tiempo</a:t>
            </a:r>
            <a:r>
              <a:rPr lang="es-ES" sz="1150" dirty="0">
                <a:sym typeface="Arial"/>
              </a:rPr>
              <a:t>: 15 minutos. </a:t>
            </a:r>
          </a:p>
          <a:p>
            <a:pPr lvl="0">
              <a:spcBef>
                <a:spcPct val="100000"/>
              </a:spcBef>
              <a:buClrTx/>
            </a:pPr>
            <a:r>
              <a:rPr lang="es-ES" sz="1150" b="1" dirty="0">
                <a:sym typeface="Arial"/>
              </a:rPr>
              <a:t>Instrucciones</a:t>
            </a:r>
            <a:r>
              <a:rPr lang="es-ES" sz="1150" dirty="0">
                <a:sym typeface="Arial"/>
              </a:rPr>
              <a:t>: Trabajando con tu equipo. </a:t>
            </a:r>
          </a:p>
          <a:p>
            <a:pPr lvl="1">
              <a:spcBef>
                <a:spcPct val="50000"/>
              </a:spcBef>
              <a:buSzPct val="100000"/>
              <a:buFont typeface="Arial"/>
              <a:buAutoNum type="arabicPeriod"/>
            </a:pPr>
            <a:r>
              <a:rPr lang="es-ES" sz="1150" dirty="0">
                <a:sym typeface="Arial"/>
              </a:rPr>
              <a:t>Lea el escenario en tu Manual del estudiante. </a:t>
            </a:r>
          </a:p>
          <a:p>
            <a:pPr lvl="1">
              <a:spcBef>
                <a:spcPct val="50000"/>
              </a:spcBef>
              <a:buSzPct val="100000"/>
              <a:buFont typeface="Arial"/>
              <a:buAutoNum type="arabicPeriod"/>
            </a:pPr>
            <a:r>
              <a:rPr lang="es-ES" sz="1150" dirty="0">
                <a:sym typeface="Arial"/>
              </a:rPr>
              <a:t>Identificar los posibles problemas de gestión de incidentes. </a:t>
            </a:r>
          </a:p>
          <a:p>
            <a:pPr lvl="1">
              <a:spcBef>
                <a:spcPct val="50000"/>
              </a:spcBef>
              <a:buSzPct val="100000"/>
              <a:buFont typeface="Arial"/>
              <a:buAutoNum type="arabicPeriod"/>
            </a:pPr>
            <a:r>
              <a:rPr lang="es-ES" sz="1150" dirty="0">
                <a:sym typeface="Arial"/>
              </a:rPr>
              <a:t>Lista los problemas de gestión de incidentes en papel de gráfico. Elegir un portavoz. </a:t>
            </a:r>
          </a:p>
          <a:p>
            <a:pPr lvl="1">
              <a:spcBef>
                <a:spcPct val="50000"/>
              </a:spcBef>
              <a:buSzPct val="100000"/>
              <a:buFont typeface="Arial"/>
              <a:buAutoNum type="arabicPeriod"/>
            </a:pPr>
            <a:r>
              <a:rPr lang="es-ES" sz="1150" dirty="0">
                <a:sym typeface="Arial"/>
              </a:rPr>
              <a:t>Esté preparado para presentar sus hallazgos a la clase en 10 minutos. </a:t>
            </a:r>
          </a:p>
          <a:p>
            <a:pPr lvl="0">
              <a:spcBef>
                <a:spcPct val="100000"/>
              </a:spcBef>
              <a:buClrTx/>
            </a:pPr>
            <a:r>
              <a:rPr lang="es-ES" sz="1150" b="1" dirty="0" err="1">
                <a:sym typeface="Arial"/>
              </a:rPr>
              <a:t>Guión</a:t>
            </a:r>
            <a:r>
              <a:rPr lang="es-ES" sz="1150" b="1" dirty="0">
                <a:sym typeface="Arial"/>
              </a:rPr>
              <a:t>: </a:t>
            </a:r>
            <a:endParaRPr lang="es-ES" sz="1150" dirty="0">
              <a:sym typeface="Arial"/>
            </a:endParaRPr>
          </a:p>
          <a:p>
            <a:pPr lvl="0">
              <a:spcBef>
                <a:spcPct val="100000"/>
              </a:spcBef>
              <a:buClrTx/>
            </a:pPr>
            <a:r>
              <a:rPr lang="es-ES" sz="1150" dirty="0">
                <a:sym typeface="Arial"/>
              </a:rPr>
              <a:t>Un tornado colapsó un edificio, atrapando a 15 personas en su sótano. Los oficiales del departamento de bomberos designaron de inmediato una estación de bomberos ubicada directamente frente al lugar del incidente como el Puesto de Comando de Incidentes (ICP). Sin embargo, la ubicación limitada de la estación de bomberos y la proximidad inmediata al incidente hicieron que no fuera adecuado para dirigir el esfuerzo de respuesta a gran escala. Cuando los agentes de policía llegaron a la escena, decidieron establecer su Centro de Mando en una escuela, a varias cuadras de las actividades de respuesta inmediata. </a:t>
            </a:r>
          </a:p>
          <a:p>
            <a:pPr lvl="0">
              <a:spcBef>
                <a:spcPct val="100000"/>
              </a:spcBef>
              <a:buClrTx/>
            </a:pPr>
            <a:r>
              <a:rPr lang="es-ES" sz="1150" dirty="0">
                <a:sym typeface="Arial"/>
              </a:rPr>
              <a:t>A medida que avanzaban las operaciones de respuesta y se disponía de un vehículo de comando móvil, se estableció el Puesto de comando de incidentes (ICP) en ese vehículo, justo al norte del hospital. Otras agencias involucradas, como el departamento de bomberos y los servicios médicos de emergencia, comenzaron a operar cerca de la nueva ubicación de ICP y el Comandante de incidentes. El departamento de policía continuó operando desde la escuela. </a:t>
            </a:r>
            <a:endParaRPr lang="en-US" sz="1150" dirty="0"/>
          </a:p>
        </p:txBody>
      </p:sp>
    </p:spTree>
    <p:extLst>
      <p:ext uri="{BB962C8B-B14F-4D97-AF65-F5344CB8AC3E}">
        <p14:creationId xmlns:p14="http://schemas.microsoft.com/office/powerpoint/2010/main" val="254245462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Visión general de las comunicaciones integradas </a:t>
            </a:r>
            <a:endParaRPr lang="en-US"/>
          </a:p>
        </p:txBody>
      </p:sp>
      <p:sp>
        <p:nvSpPr>
          <p:cNvPr id="3" name="Content Placeholder 2">
            <a:extLst>
              <a:ext uri="{FF2B5EF4-FFF2-40B4-BE49-F238E27FC236}">
                <a16:creationId xmlns:a16="http://schemas.microsoft.com/office/drawing/2014/main" id="{E73076EB-8C83-4E53-AE83-07E0086ADA83}"/>
              </a:ext>
            </a:extLst>
          </p:cNvPr>
          <p:cNvSpPr>
            <a:spLocks noGrp="1"/>
          </p:cNvSpPr>
          <p:nvPr>
            <p:ph sz="quarter" idx="13"/>
          </p:nvPr>
        </p:nvSpPr>
        <p:spPr/>
        <p:txBody>
          <a:bodyPr/>
          <a:lstStyle/>
          <a:p>
            <a:pPr>
              <a:spcBef>
                <a:spcPct val="100000"/>
              </a:spcBef>
              <a:buSzPct val="99000"/>
            </a:pPr>
            <a:r>
              <a:rPr lang="es-ES" kern="1200">
                <a:sym typeface="Arial"/>
              </a:rPr>
              <a:t>Las comunicaciones formales siguen las líneas de autoridad. Sin embargo, la información relacionada con el incidente o evento se puede pasar de forma horizontal o vertical dentro de la organización sin restricciones.</a:t>
            </a:r>
            <a:endParaRPr lang="en-US"/>
          </a:p>
        </p:txBody>
      </p:sp>
      <p:pic>
        <p:nvPicPr>
          <p:cNvPr id="8" name="Content Placeholder 7" descr="This image displays an organizational chart that shows formal communication traveling from the Incident Commander through the Operations Section to the Branch Director and Aire Operations Branch Director beneath the Operations Section.  It also depicts informal communications between the Operations Section and Planning Section.">
            <a:extLst>
              <a:ext uri="{FF2B5EF4-FFF2-40B4-BE49-F238E27FC236}">
                <a16:creationId xmlns:a16="http://schemas.microsoft.com/office/drawing/2014/main" id="{052102F4-A911-4C32-A51D-828A966CC92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732040" y="3471863"/>
            <a:ext cx="3679919" cy="2233612"/>
          </a:xfrm>
          <a:prstGeom prst="rect">
            <a:avLst/>
          </a:prstGeom>
        </p:spPr>
      </p:pic>
      <p:sp>
        <p:nvSpPr>
          <p:cNvPr id="9" name="Slide Number Placeholder 8">
            <a:extLst>
              <a:ext uri="{FF2B5EF4-FFF2-40B4-BE49-F238E27FC236}">
                <a16:creationId xmlns:a16="http://schemas.microsoft.com/office/drawing/2014/main" id="{92550580-D796-4097-9AD5-6719A434A132}"/>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8</a:t>
            </a:fld>
            <a:endParaRPr lang="en-US"/>
          </a:p>
        </p:txBody>
      </p:sp>
    </p:spTree>
    <p:extLst>
      <p:ext uri="{BB962C8B-B14F-4D97-AF65-F5344CB8AC3E}">
        <p14:creationId xmlns:p14="http://schemas.microsoft.com/office/powerpoint/2010/main" val="358174977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Comunicación formal </a:t>
            </a:r>
          </a:p>
        </p:txBody>
      </p:sp>
      <p:sp>
        <p:nvSpPr>
          <p:cNvPr id="3" name="Content Placeholder 2">
            <a:extLst>
              <a:ext uri="{FF2B5EF4-FFF2-40B4-BE49-F238E27FC236}">
                <a16:creationId xmlns:a16="http://schemas.microsoft.com/office/drawing/2014/main" id="{03C13BC3-F034-4656-8C29-767BFBE34F47}"/>
              </a:ext>
            </a:extLst>
          </p:cNvPr>
          <p:cNvSpPr>
            <a:spLocks noGrp="1"/>
          </p:cNvSpPr>
          <p:nvPr>
            <p:ph sz="quarter" idx="13"/>
          </p:nvPr>
        </p:nvSpPr>
        <p:spPr/>
        <p:txBody>
          <a:bodyPr>
            <a:normAutofit fontScale="77500" lnSpcReduction="20000"/>
          </a:bodyPr>
          <a:lstStyle/>
          <a:p>
            <a:pPr fontAlgn="auto">
              <a:spcBef>
                <a:spcPct val="100000"/>
              </a:spcBef>
              <a:buSzPct val="99000"/>
              <a:tabLst/>
            </a:pPr>
            <a:r>
              <a:rPr lang="es-ES" kern="1200">
                <a:sym typeface="Arial"/>
              </a:rPr>
              <a:t>Como se ilustra en la pantalla anterior, la comunicación formal debe utilizarse cuando: </a:t>
            </a:r>
          </a:p>
          <a:p>
            <a:pPr marL="254000" lvl="1" indent="-254000" fontAlgn="auto">
              <a:spcBef>
                <a:spcPct val="100000"/>
              </a:spcBef>
              <a:buSzPct val="99000"/>
              <a:buFont typeface="Arial"/>
              <a:buChar char="•"/>
              <a:tabLst/>
            </a:pPr>
            <a:r>
              <a:rPr lang="es-ES" kern="1200">
                <a:ea typeface="+mn-ea"/>
                <a:sym typeface="Arial"/>
              </a:rPr>
              <a:t>Recibir y dar tareas de trabajo.</a:t>
            </a:r>
          </a:p>
          <a:p>
            <a:pPr marL="254000" lvl="1" indent="-254000" fontAlgn="auto">
              <a:spcBef>
                <a:spcPct val="100000"/>
              </a:spcBef>
              <a:buSzPct val="99000"/>
              <a:buFont typeface="Arial"/>
              <a:buChar char="•"/>
              <a:tabLst/>
            </a:pPr>
            <a:r>
              <a:rPr lang="es-ES" kern="1200">
                <a:ea typeface="+mn-ea"/>
                <a:sym typeface="Arial"/>
              </a:rPr>
              <a:t>Solicitar apoyo o recursos adicionales. </a:t>
            </a:r>
          </a:p>
          <a:p>
            <a:pPr marL="254000" lvl="1" indent="-254000" fontAlgn="auto">
              <a:spcBef>
                <a:spcPct val="100000"/>
              </a:spcBef>
              <a:buSzPct val="99000"/>
              <a:buFont typeface="Arial"/>
              <a:buChar char="•"/>
              <a:tabLst/>
            </a:pPr>
            <a:r>
              <a:rPr lang="es-ES" kern="1200">
                <a:ea typeface="+mn-ea"/>
                <a:sym typeface="Arial"/>
              </a:rPr>
              <a:t>Informar el progreso de las tareas asignadas.</a:t>
            </a:r>
          </a:p>
          <a:p>
            <a:pPr>
              <a:spcBef>
                <a:spcPct val="100000"/>
              </a:spcBef>
              <a:buSzPct val="99000"/>
            </a:pPr>
            <a:r>
              <a:rPr lang="es-ES" kern="1200">
                <a:sym typeface="Arial"/>
              </a:rPr>
              <a:t>Otra información relacionada con el incidente o evento se puede pasar de forma horizontal o vertical dentro de la organización sin restricciones. Esto se conoce como comunicación informal. </a:t>
            </a:r>
            <a:endParaRPr lang="en-US"/>
          </a:p>
        </p:txBody>
      </p:sp>
      <p:pic>
        <p:nvPicPr>
          <p:cNvPr id="8" name="Content Placeholder 7" descr="2 photos showing: Dispatcher on her radio. Group of individuals in a meeting.">
            <a:extLst>
              <a:ext uri="{FF2B5EF4-FFF2-40B4-BE49-F238E27FC236}">
                <a16:creationId xmlns:a16="http://schemas.microsoft.com/office/drawing/2014/main" id="{49380653-3290-4ED6-AF99-27256B4D553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195512"/>
            <a:ext cx="1714500" cy="2466975"/>
          </a:xfrm>
          <a:prstGeom prst="rect">
            <a:avLst/>
          </a:prstGeom>
        </p:spPr>
      </p:pic>
      <p:sp>
        <p:nvSpPr>
          <p:cNvPr id="9" name="Slide Number Placeholder 8">
            <a:extLst>
              <a:ext uri="{FF2B5EF4-FFF2-40B4-BE49-F238E27FC236}">
                <a16:creationId xmlns:a16="http://schemas.microsoft.com/office/drawing/2014/main" id="{8356D1E0-E7FD-46E9-A68F-1569A3D4CE35}"/>
              </a:ext>
            </a:extLst>
          </p:cNvPr>
          <p:cNvSpPr>
            <a:spLocks noGrp="1"/>
          </p:cNvSpPr>
          <p:nvPr>
            <p:ph type="sldNum" sz="quarter" idx="12"/>
          </p:nvPr>
        </p:nvSpPr>
        <p:spPr/>
        <p:txBody>
          <a:bodyPr/>
          <a:lstStyle/>
          <a:p>
            <a:pPr>
              <a:spcBef>
                <a:spcPts val="100"/>
              </a:spcBef>
              <a:buSzPct val="99000"/>
            </a:pPr>
            <a:fld id="{1A18B7B2-E267-42A6-BD0C-CD94F7E92B28}" type="slidenum">
              <a:rPr lang="en-US" smtClean="0"/>
              <a:pPr>
                <a:spcBef>
                  <a:spcPts val="100"/>
                </a:spcBef>
                <a:buSzPct val="99000"/>
              </a:pPr>
              <a:t>9</a:t>
            </a:fld>
            <a:endParaRPr lang="en-US"/>
          </a:p>
        </p:txBody>
      </p:sp>
    </p:spTree>
    <p:extLst>
      <p:ext uri="{BB962C8B-B14F-4D97-AF65-F5344CB8AC3E}">
        <p14:creationId xmlns:p14="http://schemas.microsoft.com/office/powerpoint/2010/main" val="900365187"/>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2909</Words>
  <Application>Microsoft Office PowerPoint</Application>
  <PresentationFormat>On-screen Show (4:3)</PresentationFormat>
  <Paragraphs>233</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EMI_PPT</vt:lpstr>
      <vt:lpstr>Objetivos de la unidad </vt:lpstr>
      <vt:lpstr>Cadena de mando </vt:lpstr>
      <vt:lpstr>Unidad de comando </vt:lpstr>
      <vt:lpstr>Comando Unificado (1 de 2) </vt:lpstr>
      <vt:lpstr>Comando Unificado (2 de 2) </vt:lpstr>
      <vt:lpstr>Ventajas del comando unificado </vt:lpstr>
      <vt:lpstr>ACTIVIDAD: MANDO UNIFICADO. </vt:lpstr>
      <vt:lpstr>Visión general de las comunicaciones integradas </vt:lpstr>
      <vt:lpstr>Comunicación formal </vt:lpstr>
      <vt:lpstr>Comunicación informal </vt:lpstr>
      <vt:lpstr>Comunicación informal (continuación) </vt:lpstr>
      <vt:lpstr>ACTIVIDAD: COMUNICACIONES INCIDENTES - Estudiantes </vt:lpstr>
      <vt:lpstr>ACTIVIDAD: LIDERAZGO DE INCIDENTES - Estudiantes </vt:lpstr>
      <vt:lpstr>Responsabilidades comunes de liderazgo </vt:lpstr>
      <vt:lpstr>Liderazgo y Valores </vt:lpstr>
      <vt:lpstr>Compromiso con el deber </vt:lpstr>
      <vt:lpstr>PowerPoint Presentation</vt:lpstr>
      <vt:lpstr>Responsabilidades de comunicación </vt:lpstr>
      <vt:lpstr>Elementos informativos </vt:lpstr>
      <vt:lpstr>Evaluación de la gestión de incidentes </vt:lpstr>
      <vt:lpstr>Usando terminología común </vt:lpstr>
      <vt:lpstr>Organización ICS: Revisión </vt:lpstr>
      <vt:lpstr>Organización ICS: Repaso (Continuación)</vt:lpstr>
      <vt:lpstr>Manejo de NIMS: Rango de control manejable </vt:lpstr>
      <vt:lpstr>Ámbito de control </vt:lpstr>
      <vt:lpstr>Organización modular </vt:lpstr>
      <vt:lpstr>Estructura organizacional tipica </vt:lpstr>
      <vt:lpstr>Incidentes en expansión </vt:lpstr>
      <vt:lpstr>Uso de los títulos de posición </vt:lpstr>
      <vt:lpstr>Títulos de posición de supervisión de ICS </vt:lpstr>
      <vt:lpstr>PowerPoint Presentation</vt:lpstr>
      <vt:lpstr>Completar la lección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2021-04-30T14:40:04Z</dcterms:created>
  <dcterms:modified xsi:type="dcterms:W3CDTF">2021-05-10T19:57:57Z</dcterms:modified>
</cp:coreProperties>
</file>